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90" r:id="rId2"/>
    <p:sldId id="258" r:id="rId3"/>
    <p:sldId id="277" r:id="rId4"/>
    <p:sldId id="322" r:id="rId5"/>
    <p:sldId id="341" r:id="rId6"/>
    <p:sldId id="342" r:id="rId7"/>
    <p:sldId id="343" r:id="rId8"/>
    <p:sldId id="344" r:id="rId9"/>
    <p:sldId id="323" r:id="rId10"/>
    <p:sldId id="324" r:id="rId11"/>
    <p:sldId id="326" r:id="rId12"/>
    <p:sldId id="327" r:id="rId13"/>
    <p:sldId id="325" r:id="rId14"/>
    <p:sldId id="328" r:id="rId15"/>
    <p:sldId id="321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291" r:id="rId28"/>
    <p:sldId id="292" r:id="rId29"/>
    <p:sldId id="293" r:id="rId30"/>
    <p:sldId id="294" r:id="rId31"/>
    <p:sldId id="295" r:id="rId32"/>
    <p:sldId id="260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4" r:id="rId41"/>
    <p:sldId id="303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318" r:id="rId56"/>
    <p:sldId id="319" r:id="rId57"/>
    <p:sldId id="320" r:id="rId58"/>
    <p:sldId id="271" r:id="rId59"/>
  </p:sldIdLst>
  <p:sldSz cx="9144000" cy="6858000" type="screen4x3"/>
  <p:notesSz cx="6797675" cy="9926638"/>
  <p:embeddedFontLst>
    <p:embeddedFont>
      <p:font typeface="나눔명조 ExtraBold" pitchFamily="18" charset="-127"/>
      <p:bold r:id="rId62"/>
    </p:embeddedFont>
    <p:embeddedFont>
      <p:font typeface="나눔고딕 ExtraBold" pitchFamily="50" charset="-127"/>
      <p:bold r:id="rId63"/>
    </p:embeddedFont>
    <p:embeddedFont>
      <p:font typeface="맑은 고딕" pitchFamily="50" charset="-127"/>
      <p:regular r:id="rId64"/>
      <p:bold r:id="rId65"/>
    </p:embeddedFont>
    <p:embeddedFont>
      <p:font typeface="나눔고딕" pitchFamily="50" charset="-127"/>
      <p:regular r:id="rId66"/>
      <p:bold r:id="rId6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2D2D2D"/>
    <a:srgbClr val="373737"/>
    <a:srgbClr val="323232"/>
    <a:srgbClr val="282828"/>
    <a:srgbClr val="00D0C6"/>
    <a:srgbClr val="0082B0"/>
    <a:srgbClr val="00708A"/>
    <a:srgbClr val="106EA8"/>
    <a:srgbClr val="097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6" autoAdjust="0"/>
    <p:restoredTop sz="85023" autoAdjust="0"/>
  </p:normalViewPr>
  <p:slideViewPr>
    <p:cSldViewPr>
      <p:cViewPr varScale="1">
        <p:scale>
          <a:sx n="80" d="100"/>
          <a:sy n="80" d="100"/>
        </p:scale>
        <p:origin x="-78" y="-450"/>
      </p:cViewPr>
      <p:guideLst>
        <p:guide orient="horz" pos="210"/>
        <p:guide orient="horz" pos="4116"/>
        <p:guide orient="horz" pos="845"/>
        <p:guide orient="horz" pos="3748"/>
        <p:guide orient="horz" pos="618"/>
        <p:guide pos="275"/>
        <p:guide pos="5495"/>
        <p:guide pos="15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58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2.fntdata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3.fntdata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1.fntdata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ECFA4-89E8-4268-9C88-1ED14DC42D0E}" type="datetimeFigureOut">
              <a:rPr lang="ko-KR" altLang="en-US" smtClean="0"/>
              <a:pPr/>
              <a:t>2013-02-15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1E4FE-08F6-4517-BD2F-2D3EFB00A3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9628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EEFE4-19A1-4A65-B089-0C267B1C7D65}" type="datetimeFigureOut">
              <a:rPr lang="ko-KR" altLang="en-US" smtClean="0"/>
              <a:pPr/>
              <a:t>2013-02-15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06550" y="661253"/>
            <a:ext cx="5184576" cy="388925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6184B-23F9-4FFD-8DCA-0B8A99BF55F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2663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book.daum.net/detail/book.do?bookid=KOR9788979147261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본질적인 차이는 무엇이라고 생각합니까</a:t>
            </a:r>
            <a:r>
              <a:rPr lang="en-US" altLang="ko-KR" baseline="0" dirty="0" smtClean="0"/>
              <a:t>?</a:t>
            </a:r>
          </a:p>
          <a:p>
            <a:endParaRPr lang="en-US" altLang="ko-KR" baseline="0" dirty="0" smtClean="0"/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우주 왕복선의 예를 통해서 우주 정거장에 </a:t>
            </a:r>
            <a:r>
              <a:rPr lang="ko-KR" altLang="en-US" baseline="0" dirty="0" err="1" smtClean="0"/>
              <a:t>서로다른</a:t>
            </a:r>
            <a:r>
              <a:rPr lang="ko-KR" altLang="en-US" baseline="0" dirty="0" smtClean="0"/>
              <a:t> 국가의 우주선이 도킹을 위해 도킹 인터페이스 규격을 구현하는 예를 통해 문제를 해결해 나가는 것을 보여줄 것</a:t>
            </a:r>
            <a:r>
              <a:rPr lang="en-US" altLang="ko-KR" baseline="0" dirty="0" smtClean="0"/>
              <a:t>.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데이터 멤버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메소드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캡슐화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상속성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다형성에 대한 이야기 먼저</a:t>
            </a:r>
            <a:r>
              <a:rPr lang="en-US" altLang="ko-KR" baseline="0" smtClean="0"/>
              <a:t>,</a:t>
            </a:r>
          </a:p>
          <a:p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각 </a:t>
            </a:r>
            <a:r>
              <a:rPr lang="ko-KR" altLang="en-US" baseline="0" dirty="0" smtClean="0"/>
              <a:t>구성요소들을 찾고 클래스로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혹은 클래스들로 만들어 본다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10</a:t>
            </a:r>
            <a:r>
              <a:rPr lang="ko-KR" altLang="en-US" baseline="0" dirty="0" smtClean="0"/>
              <a:t>분 정도 </a:t>
            </a:r>
            <a:r>
              <a:rPr lang="ko-KR" altLang="en-US" baseline="0" dirty="0" err="1" smtClean="0"/>
              <a:t>혼자한</a:t>
            </a:r>
            <a:r>
              <a:rPr lang="ko-KR" altLang="en-US" baseline="0" dirty="0" smtClean="0"/>
              <a:t> 다음 </a:t>
            </a:r>
            <a:r>
              <a:rPr lang="ko-KR" altLang="en-US" baseline="0" dirty="0" err="1" smtClean="0"/>
              <a:t>옆사람과</a:t>
            </a:r>
            <a:r>
              <a:rPr lang="ko-KR" altLang="en-US" baseline="0" dirty="0" smtClean="0"/>
              <a:t> 자리를 바꾸어 자신의 클래스와 어떻게 다른지 생각해 본다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속성은 해당 클래스가 나타내는 객체에 대한 정보 또는 </a:t>
            </a:r>
            <a:r>
              <a:rPr lang="ko-KR" altLang="en-US" baseline="0" dirty="0" err="1" smtClean="0"/>
              <a:t>상태등을</a:t>
            </a:r>
            <a:r>
              <a:rPr lang="ko-KR" altLang="en-US" baseline="0" dirty="0" smtClean="0"/>
              <a:t> 정의 합니다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그러므로 각 클래스에 대해서 해당 객체에 대한 정보 또는 </a:t>
            </a:r>
            <a:r>
              <a:rPr lang="ko-KR" altLang="en-US" baseline="0" dirty="0" err="1" smtClean="0"/>
              <a:t>상태르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ㄹ찾아보는</a:t>
            </a:r>
            <a:r>
              <a:rPr lang="ko-KR" altLang="en-US" baseline="0" dirty="0" smtClean="0"/>
              <a:t> 것이 속성을 호출하는 첫 작업입니다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“</a:t>
            </a:r>
            <a:r>
              <a:rPr lang="ko-KR" altLang="en-US" baseline="0" dirty="0" smtClean="0"/>
              <a:t>해당 객체에 대해서 알아야 할 정보가 무엇인가</a:t>
            </a:r>
            <a:r>
              <a:rPr lang="en-US" altLang="ko-KR" baseline="0" dirty="0" smtClean="0"/>
              <a:t>”</a:t>
            </a:r>
            <a:r>
              <a:rPr lang="ko-KR" altLang="en-US" baseline="0" dirty="0" smtClean="0"/>
              <a:t>라는 질문에 답을 해나가는 방식으로 진행하면 됩니다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각 단계에 대한 설명</a:t>
            </a:r>
            <a:r>
              <a:rPr lang="en-US" altLang="ko-KR" baseline="0" dirty="0" smtClean="0"/>
              <a:t>.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로컬 </a:t>
            </a:r>
            <a:r>
              <a:rPr lang="ko-KR" altLang="en-US" baseline="0" dirty="0" err="1" smtClean="0"/>
              <a:t>히스토리를</a:t>
            </a:r>
            <a:r>
              <a:rPr lang="ko-KR" altLang="en-US" baseline="0" dirty="0" smtClean="0"/>
              <a:t> 사용하는 방법 간단하게 보여주기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각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형상 관리 툴에 대한 핵심 </a:t>
            </a:r>
            <a:r>
              <a:rPr lang="ko-KR" altLang="en-US" baseline="0" dirty="0" err="1" smtClean="0"/>
              <a:t>매커니즘</a:t>
            </a:r>
            <a:r>
              <a:rPr lang="ko-KR" altLang="en-US" baseline="0" dirty="0" smtClean="0"/>
              <a:t> 설명</a:t>
            </a:r>
            <a:r>
              <a:rPr lang="en-US" altLang="ko-KR" baseline="0" dirty="0" smtClean="0"/>
              <a:t>.</a:t>
            </a:r>
            <a:br>
              <a:rPr lang="en-US" altLang="ko-KR" baseline="0" dirty="0" smtClean="0"/>
            </a:br>
            <a:endParaRPr lang="en-US" altLang="ko-KR" baseline="0" dirty="0" smtClean="0"/>
          </a:p>
          <a:p>
            <a:r>
              <a:rPr lang="en-US" altLang="ko-KR" baseline="0" dirty="0" err="1" smtClean="0"/>
              <a:t>Cvs</a:t>
            </a:r>
            <a:r>
              <a:rPr lang="en-US" altLang="ko-KR" baseline="0" dirty="0" smtClean="0"/>
              <a:t> – </a:t>
            </a:r>
            <a:r>
              <a:rPr lang="ko-KR" altLang="en-US" baseline="0" dirty="0" smtClean="0"/>
              <a:t>폴더 단위로 각각 소스의 버전을 관리함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err="1" smtClean="0"/>
              <a:t>Svn</a:t>
            </a:r>
            <a:r>
              <a:rPr lang="en-US" altLang="ko-KR" baseline="0" dirty="0" smtClean="0"/>
              <a:t> – </a:t>
            </a:r>
            <a:r>
              <a:rPr lang="ko-KR" altLang="en-US" baseline="0" dirty="0" smtClean="0"/>
              <a:t>원자 단위로 모든 파일 및 </a:t>
            </a:r>
            <a:r>
              <a:rPr lang="ko-KR" altLang="en-US" baseline="0" dirty="0" err="1" smtClean="0"/>
              <a:t>디렉토리에</a:t>
            </a:r>
            <a:r>
              <a:rPr lang="ko-KR" altLang="en-US" baseline="0" dirty="0" smtClean="0"/>
              <a:t> 대한 버전을 관리함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err="1" smtClean="0"/>
              <a:t>Git</a:t>
            </a:r>
            <a:r>
              <a:rPr lang="en-US" altLang="ko-KR" baseline="0" dirty="0" smtClean="0"/>
              <a:t> – </a:t>
            </a:r>
            <a:r>
              <a:rPr lang="en-US" altLang="ko-KR" baseline="0" dirty="0" err="1" smtClean="0"/>
              <a:t>cvs</a:t>
            </a:r>
            <a:r>
              <a:rPr lang="en-US" altLang="ko-KR" baseline="0" dirty="0" smtClean="0"/>
              <a:t>, </a:t>
            </a:r>
            <a:r>
              <a:rPr lang="en-US" altLang="ko-KR" baseline="0" dirty="0" err="1" smtClean="0"/>
              <a:t>svn</a:t>
            </a:r>
            <a:r>
              <a:rPr lang="ko-KR" altLang="en-US" baseline="0" dirty="0" smtClean="0"/>
              <a:t>의 </a:t>
            </a:r>
            <a:r>
              <a:rPr lang="en-US" altLang="ko-KR" baseline="0" dirty="0" smtClean="0"/>
              <a:t>checkout/commit </a:t>
            </a:r>
            <a:r>
              <a:rPr lang="ko-KR" altLang="en-US" baseline="0" dirty="0" smtClean="0"/>
              <a:t>구조가 아닌 </a:t>
            </a:r>
            <a:r>
              <a:rPr lang="en-US" altLang="ko-KR" baseline="0" dirty="0" smtClean="0"/>
              <a:t>checkout/ commit/ affect </a:t>
            </a:r>
            <a:r>
              <a:rPr lang="ko-KR" altLang="en-US" baseline="0" dirty="0" smtClean="0"/>
              <a:t>구조임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소스 형상 관리 툴을 이용한 개발 프로세스에 대한 설명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ROOT</a:t>
            </a:r>
            <a:r>
              <a:rPr lang="ko-KR" altLang="en-US" baseline="0" dirty="0" smtClean="0"/>
              <a:t>의 시점과 </a:t>
            </a:r>
            <a:r>
              <a:rPr lang="en-US" altLang="ko-KR" baseline="0" dirty="0" smtClean="0"/>
              <a:t>Release </a:t>
            </a:r>
            <a:r>
              <a:rPr lang="ko-KR" altLang="en-US" baseline="0" dirty="0" smtClean="0"/>
              <a:t>시점</a:t>
            </a:r>
            <a:r>
              <a:rPr lang="en-US" altLang="ko-KR" baseline="0" dirty="0" smtClean="0"/>
              <a:t>, Branch</a:t>
            </a:r>
            <a:r>
              <a:rPr lang="ko-KR" altLang="en-US" baseline="0" dirty="0" smtClean="0"/>
              <a:t>의 시점에 대해서 설명할 것</a:t>
            </a:r>
            <a:r>
              <a:rPr lang="en-US" altLang="ko-KR" baseline="0" dirty="0" smtClean="0"/>
              <a:t>.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TDD</a:t>
            </a:r>
            <a:r>
              <a:rPr lang="ko-KR" altLang="en-US" dirty="0" smtClean="0"/>
              <a:t>란 작동하는 깔끔한 코드를 목표로 한다</a:t>
            </a:r>
            <a:r>
              <a:rPr lang="en-US" altLang="ko-KR" dirty="0" smtClean="0"/>
              <a:t>. – Ron Jeffries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코드를 검증하는 테스트 코드를 먼저 </a:t>
            </a:r>
            <a:r>
              <a:rPr lang="ko-KR" altLang="en-US" dirty="0" err="1" smtClean="0"/>
              <a:t>만든다음에</a:t>
            </a:r>
            <a:r>
              <a:rPr lang="ko-KR" altLang="en-US" dirty="0" smtClean="0"/>
              <a:t> 실제 작성해야 하는 프로그램 코드</a:t>
            </a:r>
            <a:endParaRPr lang="en-US" altLang="ko-KR" dirty="0" smtClean="0"/>
          </a:p>
          <a:p>
            <a:r>
              <a:rPr lang="ko-KR" altLang="en-US" dirty="0" smtClean="0"/>
              <a:t>작성에 들어가라는 뜻이다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뭔가 어렵다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뒤에 설명할 테스트케이스들을 작성하면서 각 테스트들의 실행</a:t>
            </a:r>
            <a:r>
              <a:rPr lang="ko-KR" altLang="en-US" baseline="0" dirty="0" smtClean="0"/>
              <a:t> 후</a:t>
            </a:r>
            <a:endParaRPr lang="en-US" altLang="ko-KR" baseline="0" dirty="0" smtClean="0"/>
          </a:p>
          <a:p>
            <a:r>
              <a:rPr lang="ko-KR" altLang="en-US" baseline="0" dirty="0" smtClean="0"/>
              <a:t>되돌아 오는 피드백 사이의 간격을 인지하고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통제하면서 코드를 깔끔하게 작동하게</a:t>
            </a:r>
            <a:endParaRPr lang="en-US" altLang="ko-KR" baseline="0" dirty="0" smtClean="0"/>
          </a:p>
          <a:p>
            <a:r>
              <a:rPr lang="ko-KR" altLang="en-US" baseline="0" dirty="0" smtClean="0"/>
              <a:t>만들어가는 일련의 과정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방법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49C69-EE84-474D-9FA8-17A85228B29D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테스트 주도 개발 </a:t>
            </a:r>
            <a:r>
              <a:rPr lang="en-US" altLang="ko-KR" dirty="0" smtClean="0"/>
              <a:t>TDD </a:t>
            </a:r>
            <a:r>
              <a:rPr lang="ko-KR" altLang="en-US" dirty="0" smtClean="0"/>
              <a:t>실천법과 도구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한빛미디어</a:t>
            </a:r>
            <a:r>
              <a:rPr lang="en-US" altLang="ko-KR" dirty="0" smtClean="0"/>
              <a:t>, </a:t>
            </a:r>
            <a:r>
              <a:rPr lang="en-US" altLang="ko-KR" dirty="0" smtClean="0">
                <a:hlinkClick r:id="rId3"/>
              </a:rPr>
              <a:t>http://book.daum.net/detail/book.do?bookid=KOR9788979147261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49C69-EE84-474D-9FA8-17A85228B29D}" type="slidenum">
              <a:rPr lang="ko-KR" altLang="en-US" smtClean="0"/>
              <a:pPr/>
              <a:t>31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화면은 </a:t>
            </a:r>
            <a:r>
              <a:rPr lang="en-US" altLang="ko-KR" dirty="0" smtClean="0"/>
              <a:t>Visual Studio</a:t>
            </a:r>
            <a:r>
              <a:rPr lang="ko-KR" altLang="en-US" dirty="0" smtClean="0"/>
              <a:t>를 사용해 </a:t>
            </a:r>
            <a:r>
              <a:rPr lang="en-US" altLang="ko-KR" dirty="0" err="1" smtClean="0"/>
              <a:t>TestProject</a:t>
            </a:r>
            <a:r>
              <a:rPr lang="ko-KR" altLang="en-US" dirty="0" smtClean="0"/>
              <a:t>를 생성하고 실행한 화면입니다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err="1" smtClean="0"/>
              <a:t>TestClass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TestClass</a:t>
            </a:r>
            <a:r>
              <a:rPr lang="en-US" altLang="ko-KR" dirty="0" smtClean="0"/>
              <a:t>]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어노테이션으로</a:t>
            </a:r>
            <a:r>
              <a:rPr lang="ko-KR" altLang="en-US" baseline="0" dirty="0" smtClean="0"/>
              <a:t> 사용해 명시하고</a:t>
            </a:r>
            <a:r>
              <a:rPr lang="en-US" altLang="ko-KR" baseline="0" dirty="0" smtClean="0"/>
              <a:t>, Test</a:t>
            </a:r>
            <a:r>
              <a:rPr lang="ko-KR" altLang="en-US" baseline="0" dirty="0" smtClean="0"/>
              <a:t>내용을 기술하는 테스트 </a:t>
            </a:r>
            <a:r>
              <a:rPr lang="ko-KR" altLang="en-US" baseline="0" dirty="0" err="1" smtClean="0"/>
              <a:t>메소드는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[</a:t>
            </a:r>
            <a:r>
              <a:rPr lang="en-US" altLang="ko-KR" baseline="0" dirty="0" err="1" smtClean="0"/>
              <a:t>TestMethod</a:t>
            </a:r>
            <a:r>
              <a:rPr lang="en-US" altLang="ko-KR" baseline="0" dirty="0" smtClean="0"/>
              <a:t>] </a:t>
            </a:r>
            <a:r>
              <a:rPr lang="ko-KR" altLang="en-US" baseline="0" dirty="0" err="1" smtClean="0"/>
              <a:t>어노테이션을</a:t>
            </a:r>
            <a:r>
              <a:rPr lang="ko-KR" altLang="en-US" baseline="0" dirty="0" smtClean="0"/>
              <a:t> 사용합니다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그럼 </a:t>
            </a:r>
            <a:r>
              <a:rPr lang="en-US" altLang="ko-KR" baseline="0" dirty="0" err="1" smtClean="0"/>
              <a:t>VisualStudio</a:t>
            </a:r>
            <a:r>
              <a:rPr lang="ko-KR" altLang="en-US" baseline="0" dirty="0" smtClean="0"/>
              <a:t>에서 테스트 프로젝트를 생성하고 테스트를 실행하는 과정을 보여드리겠습니다</a:t>
            </a:r>
            <a:r>
              <a:rPr lang="en-US" altLang="ko-KR" baseline="0" dirty="0" smtClean="0"/>
              <a:t>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화면은 </a:t>
            </a:r>
            <a:r>
              <a:rPr lang="en-US" altLang="ko-KR" dirty="0" smtClean="0"/>
              <a:t>Eclipse</a:t>
            </a:r>
            <a:r>
              <a:rPr lang="ko-KR" altLang="en-US" dirty="0" smtClean="0"/>
              <a:t>를 사용해 </a:t>
            </a:r>
            <a:r>
              <a:rPr lang="en-US" altLang="ko-KR" dirty="0" err="1" smtClean="0"/>
              <a:t>TestProject</a:t>
            </a:r>
            <a:r>
              <a:rPr lang="ko-KR" altLang="en-US" dirty="0" smtClean="0"/>
              <a:t>를 생성하고 테스트를 실행한 화면입니다</a:t>
            </a:r>
            <a:r>
              <a:rPr lang="en-US" altLang="ko-KR" dirty="0" smtClean="0"/>
              <a:t>.</a:t>
            </a:r>
          </a:p>
          <a:p>
            <a:r>
              <a:rPr lang="ko-KR" altLang="en-US" baseline="0" dirty="0" smtClean="0"/>
              <a:t>테스트 </a:t>
            </a:r>
            <a:r>
              <a:rPr lang="ko-KR" altLang="en-US" baseline="0" dirty="0" err="1" smtClean="0"/>
              <a:t>메소드는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@Test </a:t>
            </a:r>
            <a:r>
              <a:rPr lang="ko-KR" altLang="en-US" baseline="0" dirty="0" err="1" smtClean="0"/>
              <a:t>어노테이션을</a:t>
            </a:r>
            <a:r>
              <a:rPr lang="ko-KR" altLang="en-US" baseline="0" dirty="0" smtClean="0"/>
              <a:t> 사용해 명시해 주고 테스트를 실행하고 있습니다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하단은 프로그래머가 기술한 테스트에 대한 실행 결과 입니다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테스트가 성공한 후 파란색 막대를 표시하고 있습니다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그럼 </a:t>
            </a:r>
            <a:r>
              <a:rPr lang="en-US" altLang="ko-KR" baseline="0" dirty="0" smtClean="0"/>
              <a:t>Eclipse</a:t>
            </a:r>
            <a:r>
              <a:rPr lang="ko-KR" altLang="en-US" baseline="0" dirty="0" smtClean="0"/>
              <a:t>를 </a:t>
            </a:r>
            <a:r>
              <a:rPr lang="ko-KR" altLang="en-US" baseline="0" dirty="0" err="1" smtClean="0"/>
              <a:t>기반으로한</a:t>
            </a:r>
            <a:r>
              <a:rPr lang="ko-KR" altLang="en-US" baseline="0" dirty="0" smtClean="0"/>
              <a:t> 자바 프로젝트에서 </a:t>
            </a:r>
            <a:r>
              <a:rPr lang="en-US" altLang="ko-KR" baseline="0" dirty="0" smtClean="0"/>
              <a:t>Test</a:t>
            </a:r>
            <a:r>
              <a:rPr lang="ko-KR" altLang="en-US" baseline="0" dirty="0" smtClean="0"/>
              <a:t>를 </a:t>
            </a:r>
            <a:r>
              <a:rPr lang="ko-KR" altLang="en-US" baseline="0" dirty="0" err="1" smtClean="0"/>
              <a:t>하기위한</a:t>
            </a:r>
            <a:r>
              <a:rPr lang="ko-KR" altLang="en-US" baseline="0" dirty="0" smtClean="0"/>
              <a:t> 클래스를 생성하고 실행하는 과정을 보도록 하겠습니다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TDD </a:t>
            </a:r>
            <a:r>
              <a:rPr lang="ko-KR" altLang="en-US" baseline="0" dirty="0" smtClean="0"/>
              <a:t>프로세스의 가장 큰 핵심은 </a:t>
            </a:r>
            <a:r>
              <a:rPr lang="ko-KR" altLang="en-US" baseline="0" dirty="0" err="1" smtClean="0"/>
              <a:t>빨간불과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파란불이라고</a:t>
            </a:r>
            <a:r>
              <a:rPr lang="ko-KR" altLang="en-US" baseline="0" dirty="0" smtClean="0"/>
              <a:t> 조금 장난스럽게 표현할 수 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err="1" smtClean="0"/>
              <a:t>이말은</a:t>
            </a:r>
            <a:r>
              <a:rPr lang="ko-KR" altLang="en-US" baseline="0" dirty="0" smtClean="0"/>
              <a:t> 즉 우리가 개발한 모듈이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코드가 문제가 의도적인 문제 및 혹은 실제 원하지 않는 결과를 통해 문제가 있음을 표현하고</a:t>
            </a:r>
            <a:endParaRPr lang="en-US" altLang="ko-KR" baseline="0" dirty="0" smtClean="0"/>
          </a:p>
          <a:p>
            <a:r>
              <a:rPr lang="ko-KR" altLang="en-US" baseline="0" dirty="0" smtClean="0"/>
              <a:t>또 정상적으로 우리가 원하는 결과를 보여준다는 것을 개발자에게 알림으로써 개발자에게 안정과 평화</a:t>
            </a:r>
            <a:r>
              <a:rPr lang="en-US" altLang="ko-KR" baseline="0" dirty="0" smtClean="0"/>
              <a:t>(?) </a:t>
            </a:r>
            <a:r>
              <a:rPr lang="ko-KR" altLang="en-US" baseline="0" dirty="0" smtClean="0"/>
              <a:t>안겨다 준다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자 이를 통해 좀더 쉽게 말하자면 </a:t>
            </a:r>
            <a:r>
              <a:rPr lang="ko-KR" altLang="en-US" baseline="0" dirty="0" err="1" smtClean="0"/>
              <a:t>파란불이면</a:t>
            </a:r>
            <a:r>
              <a:rPr lang="ko-KR" altLang="en-US" baseline="0" dirty="0" smtClean="0"/>
              <a:t> 계속 우리가 원하는 목표를 향해 자동차 </a:t>
            </a:r>
            <a:r>
              <a:rPr lang="ko-KR" altLang="en-US" baseline="0" dirty="0" err="1" smtClean="0"/>
              <a:t>패달을</a:t>
            </a:r>
            <a:r>
              <a:rPr lang="ko-KR" altLang="en-US" baseline="0" dirty="0" smtClean="0"/>
              <a:t> 밟고</a:t>
            </a:r>
            <a:endParaRPr lang="en-US" altLang="ko-KR" baseline="0" dirty="0" smtClean="0"/>
          </a:p>
          <a:p>
            <a:r>
              <a:rPr lang="ko-KR" altLang="en-US" baseline="0" dirty="0" smtClean="0"/>
              <a:t>빨간 불일 경우 멈춰서 현재의 상황을 살피고 문제를 해결하자</a:t>
            </a:r>
            <a:r>
              <a:rPr lang="en-US" altLang="ko-KR" baseline="0" dirty="0" smtClean="0"/>
              <a:t>. : )</a:t>
            </a:r>
          </a:p>
          <a:p>
            <a:endParaRPr lang="en-US" altLang="ko-KR" baseline="0" dirty="0" smtClean="0"/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aseline="0" dirty="0" smtClean="0"/>
              <a:t>TDD </a:t>
            </a:r>
            <a:r>
              <a:rPr lang="ko-KR" altLang="en-US" baseline="0" dirty="0" smtClean="0"/>
              <a:t>개발 프로세스에 대해 이해하기 위해서 일상 생활에서 간단한 예들을 찾아 보도록 하겠습니다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지금까지 말씀 드린 이러한 예들은 자세히 생각해 보면 </a:t>
            </a:r>
            <a:r>
              <a:rPr lang="en-US" altLang="ko-KR" baseline="0" dirty="0" smtClean="0"/>
              <a:t>–</a:t>
            </a:r>
            <a:r>
              <a:rPr lang="ko-KR" altLang="en-US" baseline="0" dirty="0" smtClean="0"/>
              <a:t>는 </a:t>
            </a:r>
            <a:r>
              <a:rPr lang="en-US" altLang="ko-KR" baseline="0" dirty="0" smtClean="0"/>
              <a:t>–</a:t>
            </a:r>
            <a:r>
              <a:rPr lang="ko-KR" altLang="en-US" baseline="0" dirty="0" smtClean="0"/>
              <a:t>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의미를 내포하고 있는 것을 알 수 있습니다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이는 어떠한 결과에 대해 확인하는 문장 구조를 취하고 있기 때문에 당연한 결과 입니다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모든 물음에 대한 답은 네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또는 아니요</a:t>
            </a:r>
            <a:r>
              <a:rPr lang="en-US" altLang="ko-KR" baseline="0" dirty="0" smtClean="0"/>
              <a:t>!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이제 그럼 각자 돌아가면서 한가지 예들을 찾아 말해 보도록 합시다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엘런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케이는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Xerox 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PARc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를 통해 개인용 컴퓨터는 인간의 창조적인 표현을 담고 유도하는 미디어 매체로서 역할을 해야 한다고 생각했다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아이들을 위한 프로그래밍 언어인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LOGO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에 감명 받은 그는 다음 그림과 같이 어린아이들도 책처럼 손으로 들고 다닐 수 있는 개인용 컴퓨터인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다이나북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dynabook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)’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이라는 개념을 생각해 내었다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모든 연령대의 아이들이 사용할 수 있는 개인용 컴퓨터인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다이나북은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평평한 화면과 </a:t>
            </a:r>
            <a:r>
              <a:rPr lang="ko-KR" altLang="ko-K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스타일러스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펜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무선 네트워크 등으로 구성되었다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ko-KR" altLang="ko-K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과연 그렇다면 이러한 테스트에 대한 개념들과 테스트 문장들을 이미 알고 있다고 하더라도</a:t>
            </a:r>
            <a:endParaRPr lang="en-US" altLang="ko-KR" baseline="0" dirty="0" smtClean="0"/>
          </a:p>
          <a:p>
            <a:r>
              <a:rPr lang="ko-KR" altLang="en-US" baseline="0" dirty="0" smtClean="0"/>
              <a:t>무엇을 테스트해야 하는 것입니까</a:t>
            </a:r>
            <a:r>
              <a:rPr lang="en-US" altLang="ko-KR" baseline="0" dirty="0" smtClean="0"/>
              <a:t>?</a:t>
            </a:r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자 그럼 실습을 통해서 이해를 높여 보도록 하겠습니다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먼저 아주 간단한 예제를 이용해 보도록 하겠습니다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피보나치 수열은 모두들 알고 계실 것입니다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피보나치 수열에 대한 테스트를 만들고 우리가 개발하려는 피보나치 프로그램이 올바르게</a:t>
            </a:r>
            <a:endParaRPr lang="en-US" altLang="ko-KR" baseline="0" dirty="0" smtClean="0"/>
          </a:p>
          <a:p>
            <a:r>
              <a:rPr lang="ko-KR" altLang="en-US" baseline="0" dirty="0" smtClean="0"/>
              <a:t>동작하는지 확인해 보도록 하겠습니다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먼저 피보나치 수열에서 테스트 </a:t>
            </a:r>
            <a:r>
              <a:rPr lang="ko-KR" altLang="en-US" baseline="0" dirty="0" err="1" smtClean="0"/>
              <a:t>해야할</a:t>
            </a:r>
            <a:r>
              <a:rPr lang="ko-KR" altLang="en-US" baseline="0" dirty="0" smtClean="0"/>
              <a:t> 내용은 무엇인지 리스트를 작성해 보도록 합시다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그럼 </a:t>
            </a:r>
            <a:r>
              <a:rPr lang="en-US" altLang="ko-KR" baseline="0" dirty="0" err="1" smtClean="0"/>
              <a:t>VisualStudio</a:t>
            </a:r>
            <a:r>
              <a:rPr lang="ko-KR" altLang="en-US" baseline="0" dirty="0" smtClean="0"/>
              <a:t>나 </a:t>
            </a:r>
            <a:r>
              <a:rPr lang="en-US" altLang="ko-KR" baseline="0" dirty="0" smtClean="0"/>
              <a:t>Eclipse</a:t>
            </a:r>
            <a:r>
              <a:rPr lang="ko-KR" altLang="en-US" baseline="0" dirty="0" smtClean="0"/>
              <a:t>를 통해서 테스트 작성 및 실행</a:t>
            </a:r>
            <a:r>
              <a:rPr lang="en-US" altLang="ko-KR" baseline="0" dirty="0" smtClean="0"/>
              <a:t>!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실패하기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돌아가게 하기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잘 돌아가게 하기</a:t>
            </a:r>
            <a:endParaRPr lang="en-US" altLang="ko-KR" baseline="0" dirty="0" smtClean="0"/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우리가 주의해야 할 것 중 하나는 하나의 테스트로 모듈이 올바르게 동작한다고 생각해서는 </a:t>
            </a:r>
            <a:r>
              <a:rPr lang="ko-KR" altLang="en-US" baseline="0" dirty="0" err="1" smtClean="0"/>
              <a:t>안된다는</a:t>
            </a:r>
            <a:r>
              <a:rPr lang="ko-KR" altLang="en-US" baseline="0" dirty="0" smtClean="0"/>
              <a:t> 것입니다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하나의 조건을 만족하도록 테스트된 모듈은 하나의 조건에만 만족할 수 있으므로 다른 각도에서</a:t>
            </a:r>
            <a:endParaRPr lang="en-US" altLang="ko-KR" baseline="0" dirty="0" smtClean="0"/>
          </a:p>
          <a:p>
            <a:r>
              <a:rPr lang="ko-KR" altLang="en-US" baseline="0" dirty="0" smtClean="0"/>
              <a:t>다른 조건을 만족하도록 테스트 되어야 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이는 간단한 예를 들어 설명하자면</a:t>
            </a:r>
            <a:endParaRPr lang="en-US" altLang="ko-KR" baseline="0" dirty="0" smtClean="0"/>
          </a:p>
          <a:p>
            <a:r>
              <a:rPr lang="ko-KR" altLang="en-US" baseline="0" dirty="0" smtClean="0"/>
              <a:t>삼각측량과 같은 테스트가 필요하다고 말할 수 있습니다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A </a:t>
            </a:r>
            <a:r>
              <a:rPr lang="ko-KR" altLang="en-US" baseline="0" dirty="0" smtClean="0"/>
              <a:t>지점과 </a:t>
            </a:r>
            <a:r>
              <a:rPr lang="en-US" altLang="ko-KR" baseline="0" dirty="0" smtClean="0"/>
              <a:t>B </a:t>
            </a:r>
            <a:r>
              <a:rPr lang="ko-KR" altLang="en-US" baseline="0" dirty="0" smtClean="0"/>
              <a:t>지점의 거리가 측정되었을 때 이 것이 정확히 측정되었다고 판단하기 위해서는</a:t>
            </a:r>
            <a:endParaRPr lang="en-US" altLang="ko-KR" baseline="0" dirty="0" smtClean="0"/>
          </a:p>
          <a:p>
            <a:r>
              <a:rPr lang="en-US" altLang="ko-KR" baseline="0" dirty="0" smtClean="0"/>
              <a:t>C</a:t>
            </a:r>
            <a:r>
              <a:rPr lang="ko-KR" altLang="en-US" baseline="0" dirty="0" smtClean="0"/>
              <a:t>라는 위치로 이동 후 </a:t>
            </a:r>
            <a:r>
              <a:rPr lang="en-US" altLang="ko-KR" baseline="0" dirty="0" smtClean="0"/>
              <a:t>( </a:t>
            </a:r>
            <a:r>
              <a:rPr lang="ko-KR" altLang="en-US" baseline="0" dirty="0" smtClean="0"/>
              <a:t>내각은 </a:t>
            </a:r>
            <a:r>
              <a:rPr lang="en-US" altLang="ko-KR" baseline="0" dirty="0" smtClean="0"/>
              <a:t>60</a:t>
            </a:r>
            <a:r>
              <a:rPr lang="ko-KR" altLang="en-US" baseline="0" dirty="0" smtClean="0"/>
              <a:t>도</a:t>
            </a:r>
            <a:r>
              <a:rPr lang="en-US" altLang="ko-KR" baseline="0" dirty="0" smtClean="0"/>
              <a:t> ) A </a:t>
            </a:r>
            <a:r>
              <a:rPr lang="ko-KR" altLang="en-US" baseline="0" dirty="0" smtClean="0"/>
              <a:t>지점의 위치를 측정했을 때와 같아야 합니다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꼭 이 예와 코드 구현이 같다는 것이 아니며 잘못된 값에 대한 테스트 또한 통과되어야 한다는 것입니다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이제 그럼 본격 실습을 시작해 보도록 하겠습니다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앞서 </a:t>
            </a:r>
            <a:r>
              <a:rPr lang="ko-KR" altLang="en-US" baseline="0" dirty="0" err="1" smtClean="0"/>
              <a:t>설명드렸던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TDD </a:t>
            </a:r>
            <a:r>
              <a:rPr lang="ko-KR" altLang="en-US" baseline="0" dirty="0" smtClean="0"/>
              <a:t>프로세스를 되새기면서 </a:t>
            </a:r>
            <a:r>
              <a:rPr lang="ko-KR" altLang="en-US" baseline="0" dirty="0" err="1" smtClean="0"/>
              <a:t>스택에</a:t>
            </a:r>
            <a:r>
              <a:rPr lang="ko-KR" altLang="en-US" baseline="0" dirty="0" smtClean="0"/>
              <a:t> 대한 테스트 목록과 테스트 코드를 작성해 </a:t>
            </a:r>
            <a:endParaRPr lang="en-US" altLang="ko-KR" baseline="0" dirty="0" smtClean="0"/>
          </a:p>
          <a:p>
            <a:r>
              <a:rPr lang="ko-KR" altLang="en-US" baseline="0" dirty="0" smtClean="0"/>
              <a:t>보도록 합시다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2</a:t>
            </a:r>
            <a:r>
              <a:rPr lang="ko-KR" altLang="en-US" baseline="0" dirty="0" smtClean="0"/>
              <a:t>인 </a:t>
            </a:r>
            <a:r>
              <a:rPr lang="en-US" altLang="ko-KR" baseline="0" dirty="0" smtClean="0"/>
              <a:t>1</a:t>
            </a:r>
            <a:r>
              <a:rPr lang="ko-KR" altLang="en-US" baseline="0" dirty="0" smtClean="0"/>
              <a:t>조 짝 프로그래밍</a:t>
            </a:r>
            <a:r>
              <a:rPr lang="en-US" altLang="ko-KR" baseline="0" dirty="0" smtClean="0"/>
              <a:t>. 3 </a:t>
            </a:r>
            <a:r>
              <a:rPr lang="ko-KR" altLang="en-US" baseline="0" dirty="0" smtClean="0"/>
              <a:t>분 간격으로 </a:t>
            </a:r>
            <a:r>
              <a:rPr lang="en-US" altLang="ko-KR" baseline="0" dirty="0" smtClean="0"/>
              <a:t>turn change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30</a:t>
            </a:r>
            <a:r>
              <a:rPr lang="ko-KR" altLang="en-US" baseline="0" dirty="0" smtClean="0"/>
              <a:t>분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자신이 작성한 테스트 목록 중 통과된 테스트 항목은 </a:t>
            </a:r>
            <a:r>
              <a:rPr lang="ko-KR" altLang="en-US" baseline="0" dirty="0" err="1" smtClean="0"/>
              <a:t>취소선으로</a:t>
            </a:r>
            <a:r>
              <a:rPr lang="ko-KR" altLang="en-US" baseline="0" dirty="0" smtClean="0"/>
              <a:t> 그어 표시할 것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앞서 </a:t>
            </a:r>
            <a:r>
              <a:rPr lang="ko-KR" altLang="en-US" baseline="0" dirty="0" err="1" smtClean="0"/>
              <a:t>설명드린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TDD </a:t>
            </a:r>
            <a:r>
              <a:rPr lang="ko-KR" altLang="en-US" baseline="0" dirty="0" smtClean="0"/>
              <a:t>프로세스에 대해 정리하자면</a:t>
            </a:r>
            <a:endParaRPr lang="en-US" altLang="ko-KR" baseline="0" dirty="0" smtClean="0"/>
          </a:p>
          <a:p>
            <a:r>
              <a:rPr lang="ko-KR" altLang="en-US" baseline="0" dirty="0" smtClean="0"/>
              <a:t>이 </a:t>
            </a:r>
            <a:r>
              <a:rPr lang="en-US" altLang="ko-KR" baseline="0" dirty="0" smtClean="0"/>
              <a:t>3</a:t>
            </a:r>
            <a:r>
              <a:rPr lang="ko-KR" altLang="en-US" baseline="0" dirty="0" smtClean="0"/>
              <a:t>개로 정리할 수 있습니다</a:t>
            </a:r>
            <a:r>
              <a:rPr lang="en-US" altLang="ko-KR" baseline="0" dirty="0" smtClean="0"/>
              <a:t>. : )</a:t>
            </a:r>
          </a:p>
          <a:p>
            <a:endParaRPr lang="en-US" altLang="ko-KR" baseline="0" dirty="0" smtClean="0"/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서로가 작성한 테스트 목록을 공유하고 함께 테스트할 목록을 만들어 봅시다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우리가 작성한 테스트들에 대해서 직접 구현하고 테스트해 보도록 합시다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47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두 객체간의 메시지 전송에 대한 개념을 소개하고 이를 객체 지향과 연결해서 이야기 할 것</a:t>
            </a:r>
            <a:r>
              <a:rPr lang="en-US" altLang="ko-KR" dirty="0" smtClean="0"/>
              <a:t>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바이트 오더에 대한 설명</a:t>
            </a:r>
            <a:endParaRPr lang="en-US" altLang="ko-KR" baseline="0" dirty="0" smtClean="0"/>
          </a:p>
          <a:p>
            <a:r>
              <a:rPr lang="en-US" altLang="ko-KR" baseline="0" dirty="0" smtClean="0"/>
              <a:t>Little Endian, Big Endian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보낼 데이터는 </a:t>
            </a:r>
            <a:r>
              <a:rPr lang="ko-KR" altLang="en-US" baseline="0" dirty="0" err="1" smtClean="0"/>
              <a:t>빅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엔디안으로</a:t>
            </a:r>
            <a:r>
              <a:rPr lang="ko-KR" altLang="en-US" baseline="0" dirty="0" smtClean="0"/>
              <a:t> 변경하여 저장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읽을 때는 </a:t>
            </a:r>
            <a:r>
              <a:rPr lang="ko-KR" altLang="en-US" baseline="0" dirty="0" err="1" smtClean="0"/>
              <a:t>리틀엔디안으로</a:t>
            </a:r>
            <a:r>
              <a:rPr lang="ko-KR" altLang="en-US" baseline="0" dirty="0" smtClean="0"/>
              <a:t> 처리해서 사용</a:t>
            </a:r>
            <a:r>
              <a:rPr lang="en-US" altLang="ko-KR" baseline="0" dirty="0" smtClean="0"/>
              <a:t>.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메시지 보내기 부분만 진행</a:t>
            </a:r>
            <a:r>
              <a:rPr lang="en-US" altLang="ko-KR" baseline="0" dirty="0" smtClean="0"/>
              <a:t>.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51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52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53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54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우리가 작성한 테스트들에 대해서 직접 구현하고 테스트해 보도록 합시다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Byte -&gt; </a:t>
            </a:r>
            <a:r>
              <a:rPr lang="en-US" altLang="ko-KR" baseline="0" dirty="0" err="1" smtClean="0"/>
              <a:t>Int</a:t>
            </a:r>
            <a:r>
              <a:rPr lang="en-US" altLang="ko-KR" baseline="0" dirty="0" smtClean="0"/>
              <a:t>, </a:t>
            </a:r>
            <a:r>
              <a:rPr lang="en-US" altLang="ko-KR" baseline="0" dirty="0" err="1" smtClean="0"/>
              <a:t>Int</a:t>
            </a:r>
            <a:r>
              <a:rPr lang="en-US" altLang="ko-KR" baseline="0" dirty="0" smtClean="0"/>
              <a:t> -&gt; byte </a:t>
            </a:r>
            <a:r>
              <a:rPr lang="ko-KR" altLang="en-US" baseline="0" dirty="0" smtClean="0"/>
              <a:t>에 유의 할 것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55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우리가 작성한 테스트들에 대해서 직접 구현하고 테스트해 보도록 합시다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56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두 객체간의 메시지 전송에 대한 개념을 소개하고 이를 객체 지향과 연결해서 이야기 할 것</a:t>
            </a:r>
            <a:r>
              <a:rPr lang="en-US" altLang="ko-KR" dirty="0" smtClean="0"/>
              <a:t>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두 객체간의 메시지 전송에 대한 개념을 소개하고 이를 객체 지향과 연결해서 이야기 할 것</a:t>
            </a:r>
            <a:r>
              <a:rPr lang="en-US" altLang="ko-KR" dirty="0" smtClean="0"/>
              <a:t>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err="1" smtClean="0"/>
              <a:t>둘다</a:t>
            </a:r>
            <a:r>
              <a:rPr lang="ko-KR" altLang="en-US" baseline="0" dirty="0" smtClean="0"/>
              <a:t> 같은 프로그래밍 패러다임을 가지기 때문에 매우 유사하다</a:t>
            </a:r>
            <a:r>
              <a:rPr lang="en-US" altLang="ko-KR" baseline="0" dirty="0" smtClean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806450" y="661988"/>
            <a:ext cx="5184775" cy="38877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aseline="0" dirty="0" smtClean="0"/>
              <a:t>추상 클래스 또한 </a:t>
            </a:r>
            <a:r>
              <a:rPr lang="ko-KR" altLang="en-US" baseline="0" dirty="0" err="1" smtClean="0"/>
              <a:t>둘다</a:t>
            </a:r>
            <a:r>
              <a:rPr lang="ko-KR" altLang="en-US" baseline="0" dirty="0" smtClean="0"/>
              <a:t> 유사하다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개념이란 것은 무엇인가</a:t>
            </a:r>
            <a:r>
              <a:rPr lang="en-US" altLang="ko-KR" baseline="0" dirty="0" smtClean="0"/>
              <a:t>? </a:t>
            </a:r>
            <a:r>
              <a:rPr lang="ko-KR" altLang="en-US" baseline="0" dirty="0" smtClean="0"/>
              <a:t>여러분은 눈으로 본적이 있는가</a:t>
            </a:r>
            <a:r>
              <a:rPr lang="en-US" altLang="ko-KR" baseline="0" dirty="0" smtClean="0"/>
              <a:t>? </a:t>
            </a:r>
            <a:r>
              <a:rPr lang="ko-KR" altLang="en-US" baseline="0" dirty="0" smtClean="0"/>
              <a:t>개념이라는 것을 손에 잡히도록 하려면 어떻게</a:t>
            </a:r>
            <a:endParaRPr lang="en-US" altLang="ko-KR" baseline="0" dirty="0" smtClean="0"/>
          </a:p>
          <a:p>
            <a:r>
              <a:rPr lang="ko-KR" altLang="en-US" baseline="0" dirty="0" smtClean="0"/>
              <a:t>해야 하는가</a:t>
            </a:r>
            <a:r>
              <a:rPr lang="en-US" altLang="ko-KR" baseline="0" dirty="0" smtClean="0"/>
              <a:t>?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6184B-23F9-4FFD-8DCA-0B8A99BF55FF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17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font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font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nhn\바탕 화면\naver_w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332656"/>
            <a:ext cx="864890" cy="160826"/>
          </a:xfrm>
          <a:prstGeom prst="rect">
            <a:avLst/>
          </a:prstGeom>
          <a:noFill/>
        </p:spPr>
      </p:pic>
      <p:sp>
        <p:nvSpPr>
          <p:cNvPr id="9" name="직사각형 8"/>
          <p:cNvSpPr/>
          <p:nvPr userDrawn="1"/>
        </p:nvSpPr>
        <p:spPr>
          <a:xfrm>
            <a:off x="251520" y="6453336"/>
            <a:ext cx="228299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lang="ko-KR" altLang="en-US" sz="800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lang="ko-KR" altLang="en-US" sz="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lang="en-US" altLang="ko-KR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lang="ko-KR" altLang="en-US" sz="800" u="sng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  <a:hlinkClick r:id="rId3"/>
              </a:rPr>
              <a:t>설치하기</a:t>
            </a:r>
            <a:endParaRPr lang="ko-KR" altLang="en-US" sz="800" u="sng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 userDrawn="1"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 descr="C:\Documents and Settings\nhn\바탕 화면\naver_w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368996"/>
            <a:ext cx="698704" cy="129924"/>
          </a:xfrm>
          <a:prstGeom prst="rect">
            <a:avLst/>
          </a:prstGeom>
          <a:noFill/>
        </p:spPr>
      </p:pic>
      <p:sp>
        <p:nvSpPr>
          <p:cNvPr id="11" name="직사각형 10"/>
          <p:cNvSpPr/>
          <p:nvPr userDrawn="1"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‹#›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nhn\바탕 화면\naver_w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332656"/>
            <a:ext cx="864890" cy="160826"/>
          </a:xfrm>
          <a:prstGeom prst="rect">
            <a:avLst/>
          </a:prstGeom>
          <a:noFill/>
        </p:spPr>
      </p:pic>
      <p:sp>
        <p:nvSpPr>
          <p:cNvPr id="10" name="제목 1"/>
          <p:cNvSpPr>
            <a:spLocks noGrp="1"/>
          </p:cNvSpPr>
          <p:nvPr>
            <p:ph type="ctrTitle"/>
          </p:nvPr>
        </p:nvSpPr>
        <p:spPr>
          <a:xfrm>
            <a:off x="290056" y="3429000"/>
            <a:ext cx="7772400" cy="132673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11" name="부제목 2"/>
          <p:cNvSpPr>
            <a:spLocks noGrp="1"/>
          </p:cNvSpPr>
          <p:nvPr>
            <p:ph type="subTitle" idx="1"/>
          </p:nvPr>
        </p:nvSpPr>
        <p:spPr>
          <a:xfrm>
            <a:off x="323528" y="4974952"/>
            <a:ext cx="7776864" cy="814222"/>
          </a:xfrm>
        </p:spPr>
        <p:txBody>
          <a:bodyPr anchor="ctr">
            <a:normAutofit/>
          </a:bodyPr>
          <a:lstStyle>
            <a:lvl1pPr marL="0" indent="0" algn="l">
              <a:buNone/>
              <a:defRPr sz="9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13" name="직사각형 12"/>
          <p:cNvSpPr/>
          <p:nvPr userDrawn="1"/>
        </p:nvSpPr>
        <p:spPr>
          <a:xfrm>
            <a:off x="251520" y="6453336"/>
            <a:ext cx="228299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lang="ko-KR" altLang="en-US" sz="800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lang="ko-KR" altLang="en-US" sz="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lang="en-US" altLang="ko-KR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lang="ko-KR" altLang="en-US" sz="800" u="sng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  <a:hlinkClick r:id="rId3"/>
              </a:rPr>
              <a:t>설치하기</a:t>
            </a:r>
            <a:endParaRPr lang="ko-KR" altLang="en-US" sz="800" u="sng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315020" y="780721"/>
            <a:ext cx="2037432" cy="776071"/>
          </a:xfrm>
        </p:spPr>
        <p:txBody>
          <a:bodyPr>
            <a:normAutofit/>
          </a:bodyPr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</a:t>
            </a:r>
            <a:endParaRPr lang="ko-KR" altLang="en-US"/>
          </a:p>
        </p:txBody>
      </p:sp>
      <p:sp>
        <p:nvSpPr>
          <p:cNvPr id="7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2360072" y="929928"/>
            <a:ext cx="6396012" cy="300732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rgbClr val="00B0F0"/>
                </a:solidFill>
                <a:latin typeface="나눔고딕 ExtraBold" pitchFamily="50" charset="-127"/>
                <a:ea typeface="나눔고딕 ExtraBold" pitchFamily="50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제목 스타일 편집</a:t>
            </a:r>
            <a:endParaRPr lang="en-US" altLang="ko-KR" smtClean="0"/>
          </a:p>
        </p:txBody>
      </p:sp>
      <p:cxnSp>
        <p:nvCxnSpPr>
          <p:cNvPr id="5" name="직선 연결선 4"/>
          <p:cNvCxnSpPr/>
          <p:nvPr userDrawn="1"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 userDrawn="1"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Documents and Settings\nhn\바탕 화면\naver_w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368996"/>
            <a:ext cx="698704" cy="129924"/>
          </a:xfrm>
          <a:prstGeom prst="rect">
            <a:avLst/>
          </a:prstGeom>
          <a:noFill/>
        </p:spPr>
      </p:pic>
      <p:sp>
        <p:nvSpPr>
          <p:cNvPr id="19" name="내용 개체 틀 2"/>
          <p:cNvSpPr>
            <a:spLocks noGrp="1"/>
          </p:cNvSpPr>
          <p:nvPr>
            <p:ph idx="10"/>
          </p:nvPr>
        </p:nvSpPr>
        <p:spPr>
          <a:xfrm>
            <a:off x="2362612" y="1168114"/>
            <a:ext cx="6385852" cy="388640"/>
          </a:xfrm>
        </p:spPr>
        <p:txBody>
          <a:bodyPr anchor="ctr">
            <a:norm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 userDrawn="1"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‹#›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5335-AFDE-4DDF-A89A-1BE8BD3EEA0B}" type="datetime1">
              <a:rPr lang="ko-KR" altLang="en-US" smtClean="0"/>
              <a:pPr/>
              <a:t>2013-02-15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48C8F-6F70-494C-86F5-90A39BFC3F0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3730-E644-4C80-B7E8-24B0857AF255}" type="datetimeFigureOut">
              <a:rPr lang="ko-KR" altLang="en-US" smtClean="0"/>
              <a:pPr/>
              <a:t>2013-02-15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AC49C-46DF-43A1-A650-21D0431F0E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516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3730-E644-4C80-B7E8-24B0857AF255}" type="datetimeFigureOut">
              <a:rPr lang="ko-KR" altLang="en-US" smtClean="0"/>
              <a:pPr/>
              <a:t>2013-02-15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AC49C-46DF-43A1-A650-21D0431F0E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7243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fld id="{D3F92B4C-3F96-4250-9886-458852A898CE}" type="datetime1">
              <a:rPr lang="ko-KR" altLang="en-US" smtClean="0"/>
              <a:pPr/>
              <a:t>2013-02-15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나눔고딕" pitchFamily="50" charset="-127"/>
                <a:ea typeface="나눔고딕" pitchFamily="50" charset="-127"/>
              </a:defRPr>
            </a:lvl1pPr>
          </a:lstStyle>
          <a:p>
            <a:fld id="{C2C48C8F-6F70-494C-86F5-90A39BFC3F0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88" r:id="rId5"/>
    <p:sldLayoutId id="2147483649" r:id="rId6"/>
    <p:sldLayoutId id="2147483690" r:id="rId7"/>
    <p:sldLayoutId id="2147483691" r:id="rId8"/>
  </p:sldLayoutIdLst>
  <p:transition>
    <p:fade/>
  </p:transition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500" b="1" kern="1200">
          <a:solidFill>
            <a:schemeClr val="bg1"/>
          </a:solidFill>
          <a:latin typeface="나눔고딕" pitchFamily="50" charset="-127"/>
          <a:ea typeface="나눔고딕" pitchFamily="50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Tx/>
        <a:buNone/>
        <a:defRPr sz="3200" kern="1200">
          <a:solidFill>
            <a:schemeClr val="bg1"/>
          </a:solidFill>
          <a:latin typeface="나눔고딕" pitchFamily="50" charset="-127"/>
          <a:ea typeface="나눔고딕" pitchFamily="50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Tx/>
        <a:buNone/>
        <a:defRPr sz="2800" kern="1200">
          <a:solidFill>
            <a:schemeClr val="bg1"/>
          </a:solidFill>
          <a:latin typeface="나눔고딕" pitchFamily="50" charset="-127"/>
          <a:ea typeface="나눔고딕" pitchFamily="50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Tx/>
        <a:buNone/>
        <a:defRPr sz="2400" kern="1200">
          <a:solidFill>
            <a:schemeClr val="bg1"/>
          </a:solidFill>
          <a:latin typeface="나눔고딕" pitchFamily="50" charset="-127"/>
          <a:ea typeface="나눔고딕" pitchFamily="50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Tx/>
        <a:buNone/>
        <a:defRPr sz="2000" kern="1200">
          <a:solidFill>
            <a:schemeClr val="bg1"/>
          </a:solidFill>
          <a:latin typeface="나눔고딕" pitchFamily="50" charset="-127"/>
          <a:ea typeface="나눔고딕" pitchFamily="50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Tx/>
        <a:buNone/>
        <a:defRPr sz="2000" kern="1200">
          <a:solidFill>
            <a:schemeClr val="bg1"/>
          </a:solidFill>
          <a:latin typeface="나눔고딕" pitchFamily="50" charset="-127"/>
          <a:ea typeface="나눔고딕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hyperlink" Target="http://hangeul.naver.com/font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1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msdn.microsoft.com/ko-kr/library/microsoft.visualstudio.testtools.unittesting.assert_members(v=vs.80).aspx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junit.sourceforge.net/javadoc/org/junit/Assert.html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hyperlink" Target="http://ko.wikipedia.org/wiki/%EC%95%A8%EB%9F%B0_%EC%BC%80%EC%9D%B4" TargetMode="External"/><Relationship Id="rId4" Type="http://schemas.openxmlformats.org/officeDocument/2006/relationships/hyperlink" Target="http://ko.wikipedia.org/wiki/%EA%B0%9D%EC%B2%B4_%EC%A7%80%ED%96%A5_%ED%94%84%EB%A1%9C%EA%B7%B8%EB%9E%98%EB%B0%8D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://youtu.be/mKGhBtQI1iA" TargetMode="Externa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nhn\바탕 화면\한글_디자이너스룸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LinDol\Desktop\IMG_08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2162943"/>
            <a:ext cx="9143999" cy="609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3645024"/>
            <a:ext cx="5688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500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잘 설계된</a:t>
            </a:r>
            <a:r>
              <a:rPr lang="en-US" altLang="ko-KR" sz="4500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,</a:t>
            </a:r>
            <a:r>
              <a:rPr lang="ko-KR" altLang="en-US" sz="4500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 잘 돌아가는 프로그램 만들기</a:t>
            </a:r>
            <a:endParaRPr lang="en-US" altLang="ko-KR" sz="4500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5229200"/>
            <a:ext cx="67687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박주</a:t>
            </a:r>
            <a:r>
              <a:rPr lang="ko-KR" altLang="en-US" sz="900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연</a:t>
            </a:r>
            <a:r>
              <a:rPr lang="ko-KR" altLang="en-US" sz="9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en-US" altLang="ko-KR" sz="9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|   </a:t>
            </a:r>
            <a:r>
              <a:rPr lang="en-US" altLang="ko-KR" sz="9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Framework, Java, </a:t>
            </a:r>
            <a:r>
              <a:rPr lang="en-US" altLang="ko-KR" sz="900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Etc</a:t>
            </a:r>
            <a:r>
              <a:rPr lang="ko-KR" altLang="en-US" sz="9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en-US" altLang="ko-KR" sz="9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|   </a:t>
            </a:r>
            <a:r>
              <a:rPr lang="en-US" altLang="ko-KR" sz="9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2013.02</a:t>
            </a:r>
            <a:endParaRPr lang="en-US" altLang="ko-KR" sz="900" spc="-100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51520" y="6453916"/>
            <a:ext cx="228299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lang="ko-KR" altLang="en-US" sz="800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lang="ko-KR" altLang="en-US" sz="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lang="en-US" altLang="ko-KR" sz="8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lang="ko-KR" altLang="en-US" sz="800" u="sng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  <a:hlinkClick r:id="rId5"/>
              </a:rPr>
              <a:t>설치하기</a:t>
            </a:r>
            <a:endParaRPr lang="ko-KR" altLang="en-US" sz="800" u="sng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9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308" y="332656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OOP</a:t>
            </a: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객체지향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프로그래밍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언어의 형태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Java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객체지향  프로그래밍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10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775" y="1412776"/>
            <a:ext cx="4968551" cy="4804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534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OOP</a:t>
            </a: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추상 클래스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c#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의 추상 클래스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11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275129"/>
            <a:ext cx="3232889" cy="22978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01652" y="3717032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2 c#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의 추상 클래스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090823"/>
            <a:ext cx="3960440" cy="191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90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OOP</a:t>
            </a: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클래스와 추상 클래스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3566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클래스와 추상클래스의 본질적 차이는</a:t>
            </a:r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?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12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이등변 삼각형 11"/>
          <p:cNvSpPr/>
          <p:nvPr/>
        </p:nvSpPr>
        <p:spPr>
          <a:xfrm>
            <a:off x="2624302" y="1707867"/>
            <a:ext cx="1008112" cy="869062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208478" y="1635859"/>
            <a:ext cx="936104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5648638" y="1635859"/>
            <a:ext cx="936104" cy="93610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768318" y="30040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세모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3364" y="30040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네</a:t>
            </a:r>
            <a:r>
              <a:rPr lang="ko-KR" altLang="en-US" dirty="0">
                <a:solidFill>
                  <a:schemeClr val="bg1"/>
                </a:solidFill>
              </a:rPr>
              <a:t>모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76630" y="3004011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동그라미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21" name="직선 연결선 20"/>
          <p:cNvCxnSpPr/>
          <p:nvPr/>
        </p:nvCxnSpPr>
        <p:spPr>
          <a:xfrm>
            <a:off x="1976230" y="3508067"/>
            <a:ext cx="612068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768317" y="4948227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사과</a:t>
            </a:r>
            <a:endParaRPr lang="ko-KR" altLang="en-US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50035" y="4948227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복숭아</a:t>
            </a:r>
            <a:endParaRPr lang="ko-KR" altLang="en-US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38411" y="4948227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포토</a:t>
            </a:r>
            <a:endParaRPr lang="ko-KR" altLang="en-US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12488" y="1745932"/>
            <a:ext cx="5068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dirty="0" smtClean="0">
                <a:solidFill>
                  <a:schemeClr val="bg1"/>
                </a:solidFill>
              </a:rPr>
              <a:t>?</a:t>
            </a:r>
            <a:endParaRPr lang="ko-KR" altLang="en-US" sz="48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12488" y="3652083"/>
            <a:ext cx="5068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800" dirty="0" smtClean="0">
                <a:solidFill>
                  <a:schemeClr val="bg1"/>
                </a:solidFill>
              </a:rPr>
              <a:t>?</a:t>
            </a:r>
            <a:endParaRPr lang="ko-KR" altLang="en-US" sz="48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23521" y="30040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도형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06563" y="4948227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과일</a:t>
            </a:r>
            <a:endParaRPr lang="ko-KR" altLang="en-US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9" name="Picture 2" descr="C:\Users\LinDol\Pictures\세미나\1266300_white_grapes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440" y="3652083"/>
            <a:ext cx="851042" cy="113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LinDol\Pictures\세미나\1334436_peach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035" y="3684398"/>
            <a:ext cx="794547" cy="119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:\Users\LinDol\Pictures\세미나\1359351_appl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477" y="3708967"/>
            <a:ext cx="996937" cy="99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5816" y="5507940"/>
            <a:ext cx="4629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C000"/>
                </a:solidFill>
              </a:rPr>
              <a:t>=</a:t>
            </a:r>
            <a:r>
              <a:rPr lang="ko-KR" altLang="en-US" dirty="0" smtClean="0">
                <a:solidFill>
                  <a:srgbClr val="FFC000"/>
                </a:solidFill>
              </a:rPr>
              <a:t>눈으로 보이는 실체와 머릿속 개념적인 존재</a:t>
            </a:r>
            <a:endParaRPr lang="ko-KR" alt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433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OOP</a:t>
            </a: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객체지향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프로그래밍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언어의 형태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C++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인터페이스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13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1628800"/>
            <a:ext cx="418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인터페이스는 일종의 규약이라 생각하자</a:t>
            </a:r>
            <a:r>
              <a:rPr lang="en-US" altLang="ko-KR" dirty="0" smtClean="0">
                <a:solidFill>
                  <a:srgbClr val="FFC000"/>
                </a:solidFill>
              </a:rPr>
              <a:t>.</a:t>
            </a:r>
            <a:endParaRPr lang="ko-KR" altLang="en-US" dirty="0">
              <a:solidFill>
                <a:srgbClr val="FFC000"/>
              </a:solidFill>
            </a:endParaRPr>
          </a:p>
        </p:txBody>
      </p:sp>
      <p:pic>
        <p:nvPicPr>
          <p:cNvPr id="6146" name="Picture 2" descr="C:\Users\LinDol\Desktop\세미나 준비\이미지\gpn-2000-001315_leftcurv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348880"/>
            <a:ext cx="2668308" cy="213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LinDol\Desktop\세미나 준비\이미지\10223856593_602000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968" y="2348543"/>
            <a:ext cx="2927062" cy="21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23956" y="4581128"/>
            <a:ext cx="1598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rgbClr val="FFC000"/>
                </a:solidFill>
              </a:rPr>
              <a:t>우주왕복선의 도킹</a:t>
            </a:r>
            <a:endParaRPr lang="ko-KR" altLang="en-US" sz="14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3521" y="4581128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>
                <a:solidFill>
                  <a:srgbClr val="FFC000"/>
                </a:solidFill>
              </a:rPr>
              <a:t>소유즈</a:t>
            </a:r>
            <a:r>
              <a:rPr lang="ko-KR" altLang="en-US" sz="1400" dirty="0" smtClean="0">
                <a:solidFill>
                  <a:srgbClr val="FFC000"/>
                </a:solidFill>
              </a:rPr>
              <a:t> 우주선의 도킹</a:t>
            </a:r>
            <a:endParaRPr lang="ko-KR" altLang="en-US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7281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만들어 봅시다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3566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천천히 체득한 경험을 토대로 만들어 봅시다</a:t>
            </a:r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14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591561"/>
            <a:ext cx="4824536" cy="33496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9195" y="5157192"/>
            <a:ext cx="4036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이 물건을 객체지향으로 표현해 봅시다</a:t>
            </a:r>
            <a:r>
              <a:rPr lang="en-US" altLang="ko-KR" dirty="0" smtClean="0">
                <a:solidFill>
                  <a:srgbClr val="FFC000"/>
                </a:solidFill>
              </a:rPr>
              <a:t>.</a:t>
            </a:r>
          </a:p>
          <a:p>
            <a:r>
              <a:rPr lang="en-US" altLang="ko-KR" dirty="0" smtClean="0">
                <a:solidFill>
                  <a:srgbClr val="FFC000"/>
                </a:solidFill>
              </a:rPr>
              <a:t>( </a:t>
            </a:r>
            <a:r>
              <a:rPr lang="ko-KR" altLang="en-US" dirty="0" smtClean="0">
                <a:solidFill>
                  <a:srgbClr val="FFC000"/>
                </a:solidFill>
              </a:rPr>
              <a:t>컴퓨터가 알아들을 수 있도록 </a:t>
            </a:r>
            <a:r>
              <a:rPr lang="en-US" altLang="ko-KR" dirty="0" smtClean="0">
                <a:solidFill>
                  <a:srgbClr val="FFC000"/>
                </a:solidFill>
              </a:rPr>
              <a:t>^.~)</a:t>
            </a:r>
            <a:endParaRPr lang="ko-KR" alt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0845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2300608" y="836553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Chapter </a:t>
            </a:r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4</a:t>
            </a:r>
            <a:endParaRPr lang="en-US" altLang="ko-KR" sz="1600" b="1" u="sng" dirty="0" smtClean="0">
              <a:gradFill>
                <a:gsLst>
                  <a:gs pos="0">
                    <a:srgbClr val="00B0F0"/>
                  </a:gs>
                  <a:gs pos="100000">
                    <a:srgbClr val="00B0F0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3076" y="1418997"/>
            <a:ext cx="431514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800" spc="-9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클래스 도출</a:t>
            </a:r>
            <a:endParaRPr lang="en-US" altLang="ko-KR" sz="3800" spc="-9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6232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클래스 도출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클래스가 되는 대상 도출 방법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16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1556792"/>
            <a:ext cx="660950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명사 이용하기 </a:t>
            </a:r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자전거의 </a:t>
            </a:r>
            <a:r>
              <a:rPr lang="ko-KR" altLang="en-US" dirty="0" err="1" smtClean="0">
                <a:solidFill>
                  <a:schemeClr val="bg1"/>
                </a:solidFill>
              </a:rPr>
              <a:t>패달을</a:t>
            </a:r>
            <a:r>
              <a:rPr lang="ko-KR" altLang="en-US" dirty="0" smtClean="0">
                <a:solidFill>
                  <a:schemeClr val="bg1"/>
                </a:solidFill>
              </a:rPr>
              <a:t> 밟고 핸들을 오른쪽으로 틀었다</a:t>
            </a:r>
            <a:r>
              <a:rPr lang="en-US" altLang="ko-KR" dirty="0" smtClean="0">
                <a:solidFill>
                  <a:schemeClr val="bg1"/>
                </a:solidFill>
              </a:rPr>
              <a:t>.]</a:t>
            </a:r>
          </a:p>
          <a:p>
            <a:r>
              <a:rPr lang="ko-KR" altLang="en-US" dirty="0" smtClean="0">
                <a:solidFill>
                  <a:schemeClr val="bg1"/>
                </a:solidFill>
              </a:rPr>
              <a:t>문제 영역에 대한 배경 지식을 이용하기</a:t>
            </a:r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입금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출금</a:t>
            </a:r>
            <a:r>
              <a:rPr lang="en-US" altLang="ko-KR" dirty="0" smtClean="0">
                <a:solidFill>
                  <a:schemeClr val="bg1"/>
                </a:solidFill>
              </a:rPr>
              <a:t>]</a:t>
            </a:r>
          </a:p>
          <a:p>
            <a:r>
              <a:rPr lang="ko-KR" altLang="en-US" dirty="0" smtClean="0">
                <a:solidFill>
                  <a:schemeClr val="bg1"/>
                </a:solidFill>
              </a:rPr>
              <a:t>전형적인 유형의 클래스를 도출하기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물리적인 객체 </a:t>
            </a:r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err="1" smtClean="0">
                <a:solidFill>
                  <a:schemeClr val="bg1"/>
                </a:solidFill>
              </a:rPr>
              <a:t>실세계</a:t>
            </a:r>
            <a:r>
              <a:rPr lang="ko-KR" altLang="en-US" dirty="0" smtClean="0">
                <a:solidFill>
                  <a:schemeClr val="bg1"/>
                </a:solidFill>
              </a:rPr>
              <a:t> 존재</a:t>
            </a:r>
            <a:r>
              <a:rPr lang="en-US" altLang="ko-KR" dirty="0" smtClean="0">
                <a:solidFill>
                  <a:schemeClr val="bg1"/>
                </a:solidFill>
              </a:rPr>
              <a:t>]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업무와 작업의 참여자 및 결과물 </a:t>
            </a:r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업무 수행 보고서</a:t>
            </a:r>
            <a:r>
              <a:rPr lang="en-US" altLang="ko-KR" dirty="0" smtClean="0">
                <a:solidFill>
                  <a:schemeClr val="bg1"/>
                </a:solidFill>
              </a:rPr>
              <a:t>]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시스템 외부와의 인터페이스 </a:t>
            </a:r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현금자동인출기</a:t>
            </a:r>
            <a:r>
              <a:rPr lang="en-US" altLang="ko-KR" dirty="0" smtClean="0">
                <a:solidFill>
                  <a:schemeClr val="bg1"/>
                </a:solidFill>
              </a:rPr>
              <a:t>]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개념적인 객체 </a:t>
            </a:r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예약시스템의 예약</a:t>
            </a:r>
            <a:r>
              <a:rPr lang="en-US" altLang="ko-KR" dirty="0" smtClean="0">
                <a:solidFill>
                  <a:schemeClr val="bg1"/>
                </a:solidFill>
              </a:rPr>
              <a:t>,</a:t>
            </a:r>
            <a:r>
              <a:rPr lang="ko-KR" altLang="en-US" dirty="0" smtClean="0">
                <a:solidFill>
                  <a:schemeClr val="bg1"/>
                </a:solidFill>
              </a:rPr>
              <a:t>좌석할당</a:t>
            </a:r>
            <a:r>
              <a:rPr lang="en-US" altLang="ko-KR" dirty="0" smtClean="0">
                <a:solidFill>
                  <a:schemeClr val="bg1"/>
                </a:solidFill>
              </a:rPr>
              <a:t>,</a:t>
            </a:r>
            <a:r>
              <a:rPr lang="ko-KR" altLang="en-US" dirty="0" smtClean="0">
                <a:solidFill>
                  <a:schemeClr val="bg1"/>
                </a:solidFill>
              </a:rPr>
              <a:t>발권</a:t>
            </a:r>
            <a:r>
              <a:rPr lang="en-US" altLang="ko-KR" dirty="0" smtClean="0">
                <a:solidFill>
                  <a:schemeClr val="bg1"/>
                </a:solidFill>
              </a:rPr>
              <a:t>]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01652" y="3801814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2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부적절한 대상 제거 방법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27784" y="4377878"/>
            <a:ext cx="59137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시스템 외부에 존재하는 개념은 제거하기 </a:t>
            </a:r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사용자의 선택</a:t>
            </a:r>
            <a:r>
              <a:rPr lang="en-US" altLang="ko-KR" dirty="0" smtClean="0">
                <a:solidFill>
                  <a:schemeClr val="bg1"/>
                </a:solidFill>
              </a:rPr>
              <a:t>]</a:t>
            </a:r>
          </a:p>
          <a:p>
            <a:r>
              <a:rPr lang="ko-KR" altLang="en-US" dirty="0" smtClean="0">
                <a:solidFill>
                  <a:schemeClr val="bg1"/>
                </a:solidFill>
              </a:rPr>
              <a:t>중복된 클래스 제거하기 </a:t>
            </a:r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이미지</a:t>
            </a:r>
            <a:r>
              <a:rPr lang="en-US" altLang="ko-KR" dirty="0" smtClean="0">
                <a:solidFill>
                  <a:schemeClr val="bg1"/>
                </a:solidFill>
              </a:rPr>
              <a:t>, Photo]</a:t>
            </a:r>
          </a:p>
          <a:p>
            <a:r>
              <a:rPr lang="ko-KR" altLang="en-US" dirty="0" smtClean="0">
                <a:solidFill>
                  <a:schemeClr val="bg1"/>
                </a:solidFill>
              </a:rPr>
              <a:t>시스템 기능과 무관한 클래스 제거하기</a:t>
            </a:r>
            <a:r>
              <a:rPr lang="en-US" altLang="ko-KR" dirty="0" smtClean="0">
                <a:solidFill>
                  <a:schemeClr val="bg1"/>
                </a:solidFill>
              </a:rPr>
              <a:t>[</a:t>
            </a:r>
            <a:r>
              <a:rPr lang="ko-KR" altLang="en-US" dirty="0" smtClean="0">
                <a:solidFill>
                  <a:schemeClr val="bg1"/>
                </a:solidFill>
              </a:rPr>
              <a:t>시스템 접속</a:t>
            </a:r>
            <a:r>
              <a:rPr lang="en-US" altLang="ko-KR" dirty="0" smtClean="0">
                <a:solidFill>
                  <a:schemeClr val="bg1"/>
                </a:solidFill>
              </a:rPr>
              <a:t>,</a:t>
            </a:r>
            <a:r>
              <a:rPr lang="ko-KR" altLang="en-US" dirty="0" smtClean="0">
                <a:solidFill>
                  <a:schemeClr val="bg1"/>
                </a:solidFill>
              </a:rPr>
              <a:t>검토</a:t>
            </a:r>
            <a:r>
              <a:rPr lang="en-US" altLang="ko-KR" dirty="0" smtClean="0">
                <a:solidFill>
                  <a:schemeClr val="bg1"/>
                </a:solidFill>
              </a:rPr>
              <a:t>]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63117" y="5373216"/>
            <a:ext cx="3974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사실 </a:t>
            </a:r>
            <a:r>
              <a:rPr lang="ko-KR" altLang="en-US" dirty="0" err="1" smtClean="0">
                <a:solidFill>
                  <a:srgbClr val="FFC000"/>
                </a:solidFill>
              </a:rPr>
              <a:t>이부분은</a:t>
            </a:r>
            <a:r>
              <a:rPr lang="ko-KR" altLang="en-US" dirty="0" smtClean="0">
                <a:solidFill>
                  <a:srgbClr val="FFC000"/>
                </a:solidFill>
              </a:rPr>
              <a:t> 짧은 시간에 설명하기가</a:t>
            </a:r>
            <a:endParaRPr lang="en-US" altLang="ko-KR" dirty="0" smtClean="0">
              <a:solidFill>
                <a:srgbClr val="FFC000"/>
              </a:solidFill>
            </a:endParaRPr>
          </a:p>
          <a:p>
            <a:r>
              <a:rPr lang="ko-KR" altLang="en-US" dirty="0" smtClean="0">
                <a:solidFill>
                  <a:srgbClr val="FFC000"/>
                </a:solidFill>
              </a:rPr>
              <a:t>어렵습니다</a:t>
            </a:r>
            <a:r>
              <a:rPr lang="en-US" altLang="ko-KR" dirty="0" smtClean="0">
                <a:solidFill>
                  <a:srgbClr val="FFC000"/>
                </a:solidFill>
              </a:rPr>
              <a:t>.</a:t>
            </a:r>
            <a:endParaRPr lang="ko-KR" alt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3717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속성과 </a:t>
            </a:r>
            <a:r>
              <a:rPr lang="ko-KR" altLang="en-US" b="1" spc="-50" dirty="0" err="1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메소드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속성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17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1556792"/>
            <a:ext cx="4770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해당 클래스가 나타내는 객체에 대한 정보 또는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err="1" smtClean="0">
                <a:solidFill>
                  <a:schemeClr val="bg1"/>
                </a:solidFill>
              </a:rPr>
              <a:t>상태등을</a:t>
            </a:r>
            <a:r>
              <a:rPr lang="ko-KR" altLang="en-US" dirty="0" smtClean="0">
                <a:solidFill>
                  <a:schemeClr val="bg1"/>
                </a:solidFill>
              </a:rPr>
              <a:t> 정의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01652" y="2452727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err="1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메소드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27784" y="3070701"/>
            <a:ext cx="4770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해당 클래스가 나타내는 객체에 대한 행동 또는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데이터 처리 정의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252" y="4149080"/>
            <a:ext cx="1368152" cy="136815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441" y="4149080"/>
            <a:ext cx="1587543" cy="98183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149080"/>
            <a:ext cx="1242828" cy="98183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149080"/>
            <a:ext cx="1110476" cy="11104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90964" y="5373216"/>
            <a:ext cx="3597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속성과 </a:t>
            </a:r>
            <a:r>
              <a:rPr lang="ko-KR" altLang="en-US" dirty="0" err="1" smtClean="0">
                <a:solidFill>
                  <a:srgbClr val="FFC000"/>
                </a:solidFill>
              </a:rPr>
              <a:t>메소드에</a:t>
            </a:r>
            <a:r>
              <a:rPr lang="ko-KR" altLang="en-US" dirty="0" smtClean="0">
                <a:solidFill>
                  <a:srgbClr val="FFC000"/>
                </a:solidFill>
              </a:rPr>
              <a:t> 대해 말해 봅시다</a:t>
            </a:r>
            <a:r>
              <a:rPr lang="en-US" altLang="ko-KR" dirty="0" smtClean="0">
                <a:solidFill>
                  <a:srgbClr val="FFC000"/>
                </a:solidFill>
              </a:rPr>
              <a:t>.</a:t>
            </a:r>
            <a:endParaRPr lang="ko-KR" alt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894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686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적절한 </a:t>
            </a:r>
            <a:r>
              <a:rPr lang="ko-KR" altLang="en-US" b="1" spc="-50" dirty="0" err="1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클래스의기준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클래스가 적절한지에 대한 판단 기준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18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1724615"/>
            <a:ext cx="48237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rgbClr val="FFC000"/>
                </a:solidFill>
              </a:rPr>
              <a:t>오</a:t>
            </a:r>
            <a:r>
              <a:rPr lang="ko-KR" altLang="en-US" dirty="0" smtClean="0">
                <a:solidFill>
                  <a:srgbClr val="FFC000"/>
                </a:solidFill>
              </a:rPr>
              <a:t>직 하나의 대상과 개념만을 나타내고 있는가</a:t>
            </a:r>
            <a:r>
              <a:rPr lang="en-US" altLang="ko-KR" dirty="0" smtClean="0">
                <a:solidFill>
                  <a:srgbClr val="FFC000"/>
                </a:solidFill>
              </a:rPr>
              <a:t>?</a:t>
            </a:r>
          </a:p>
          <a:p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이름이 구체적인 명사인가</a:t>
            </a:r>
            <a:r>
              <a:rPr lang="en-US" altLang="ko-KR" dirty="0" smtClean="0">
                <a:solidFill>
                  <a:schemeClr val="bg1"/>
                </a:solidFill>
              </a:rPr>
              <a:t>?</a:t>
            </a:r>
          </a:p>
          <a:p>
            <a:r>
              <a:rPr lang="ko-KR" altLang="en-US" dirty="0" smtClean="0">
                <a:solidFill>
                  <a:schemeClr val="bg1"/>
                </a:solidFill>
              </a:rPr>
              <a:t>명사 또는 형용사 </a:t>
            </a:r>
            <a:r>
              <a:rPr lang="en-US" altLang="ko-KR" dirty="0" smtClean="0">
                <a:solidFill>
                  <a:schemeClr val="bg1"/>
                </a:solidFill>
              </a:rPr>
              <a:t>+ </a:t>
            </a:r>
            <a:r>
              <a:rPr lang="ko-KR" altLang="en-US" dirty="0" smtClean="0">
                <a:solidFill>
                  <a:schemeClr val="bg1"/>
                </a:solidFill>
              </a:rPr>
              <a:t>명사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명사 </a:t>
            </a:r>
            <a:r>
              <a:rPr lang="en-US" altLang="ko-KR" dirty="0" smtClean="0">
                <a:solidFill>
                  <a:schemeClr val="bg1"/>
                </a:solidFill>
              </a:rPr>
              <a:t>+ </a:t>
            </a:r>
            <a:r>
              <a:rPr lang="ko-KR" altLang="en-US" dirty="0" smtClean="0">
                <a:solidFill>
                  <a:schemeClr val="bg1"/>
                </a:solidFill>
              </a:rPr>
              <a:t>명사 </a:t>
            </a:r>
            <a:r>
              <a:rPr lang="en-US" altLang="ko-KR" dirty="0" smtClean="0">
                <a:solidFill>
                  <a:schemeClr val="bg1"/>
                </a:solidFill>
              </a:rPr>
              <a:t>X ( </a:t>
            </a:r>
            <a:r>
              <a:rPr lang="ko-KR" altLang="en-US" dirty="0" err="1" smtClean="0">
                <a:solidFill>
                  <a:schemeClr val="bg1"/>
                </a:solidFill>
              </a:rPr>
              <a:t>두개의</a:t>
            </a:r>
            <a:r>
              <a:rPr lang="ko-KR" altLang="en-US" dirty="0" smtClean="0">
                <a:solidFill>
                  <a:schemeClr val="bg1"/>
                </a:solidFill>
              </a:rPr>
              <a:t> 개념 </a:t>
            </a:r>
            <a:r>
              <a:rPr lang="en-US" altLang="ko-KR" dirty="0" smtClean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47597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686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적절한 </a:t>
            </a:r>
            <a:r>
              <a:rPr lang="ko-KR" altLang="en-US" b="1" spc="-50" dirty="0" err="1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클래스의기준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클래스가 적절한지에 대한 판단 기준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19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1724615"/>
            <a:ext cx="470192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구체적이며 명확한 이름을 가지고 있는가</a:t>
            </a:r>
            <a:r>
              <a:rPr lang="en-US" altLang="ko-KR" dirty="0" smtClean="0">
                <a:solidFill>
                  <a:srgbClr val="FFC000"/>
                </a:solidFill>
              </a:rPr>
              <a:t>?</a:t>
            </a:r>
          </a:p>
          <a:p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클래스의 이름이 오직 하나의 구체적인 대상을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구분할 수 있는 구체적 이름이어야 한다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endParaRPr lang="en-US" altLang="ko-KR" dirty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학생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교수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강좌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강의 </a:t>
            </a:r>
            <a:r>
              <a:rPr lang="en-US" altLang="ko-KR" dirty="0" smtClean="0">
                <a:solidFill>
                  <a:schemeClr val="bg1"/>
                </a:solidFill>
              </a:rPr>
              <a:t>( Good )</a:t>
            </a:r>
          </a:p>
          <a:p>
            <a:r>
              <a:rPr lang="ko-KR" altLang="en-US" dirty="0" smtClean="0">
                <a:solidFill>
                  <a:schemeClr val="bg1"/>
                </a:solidFill>
              </a:rPr>
              <a:t>사용자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고객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시스템 </a:t>
            </a:r>
            <a:r>
              <a:rPr lang="en-US" altLang="ko-KR" dirty="0" smtClean="0">
                <a:solidFill>
                  <a:schemeClr val="bg1"/>
                </a:solidFill>
              </a:rPr>
              <a:t>( Worst ) </a:t>
            </a:r>
            <a:r>
              <a:rPr lang="ko-KR" altLang="en-US" dirty="0" smtClean="0">
                <a:solidFill>
                  <a:srgbClr val="FF0000"/>
                </a:solidFill>
              </a:rPr>
              <a:t>모호함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9591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직사각형 72"/>
          <p:cNvSpPr/>
          <p:nvPr/>
        </p:nvSpPr>
        <p:spPr>
          <a:xfrm>
            <a:off x="2308126" y="1270010"/>
            <a:ext cx="237626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   </a:t>
            </a:r>
            <a:r>
              <a:rPr lang="ko-KR" altLang="en-US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클래스</a:t>
            </a:r>
            <a:r>
              <a: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객체</a:t>
            </a:r>
            <a:endParaRPr lang="en-US" altLang="ko-KR" sz="1000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1-2   </a:t>
            </a:r>
            <a:r>
              <a:rPr lang="ko-KR" altLang="en-US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추상 클래스</a:t>
            </a:r>
            <a:r>
              <a: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인터페이스</a:t>
            </a:r>
            <a:endParaRPr lang="en-US" altLang="ko-KR" sz="1000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1-3   </a:t>
            </a:r>
            <a:r>
              <a:rPr lang="ko-KR" altLang="en-US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데이터 멤버</a:t>
            </a:r>
            <a:r>
              <a: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00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메소드에</a:t>
            </a:r>
            <a:r>
              <a:rPr lang="ko-KR" altLang="en-US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대한 이해</a:t>
            </a:r>
            <a:endParaRPr lang="en-US" altLang="ko-KR" sz="1000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12318" y="940068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400" b="1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객체 지향 소개</a:t>
            </a:r>
            <a:endParaRPr lang="en-US" altLang="ko-KR" sz="1400" b="1" dirty="0" smtClean="0">
              <a:solidFill>
                <a:srgbClr val="00B0F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2312318" y="2101721"/>
            <a:ext cx="2592288" cy="1125820"/>
            <a:chOff x="2312318" y="2101721"/>
            <a:chExt cx="2592288" cy="1125820"/>
          </a:xfrm>
        </p:grpSpPr>
        <p:sp>
          <p:nvSpPr>
            <p:cNvPr id="35" name="TextBox 34"/>
            <p:cNvSpPr txBox="1"/>
            <p:nvPr/>
          </p:nvSpPr>
          <p:spPr>
            <a:xfrm>
              <a:off x="2312318" y="210172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00B0F0"/>
                  </a:solidFill>
                  <a:latin typeface="나눔고딕" pitchFamily="50" charset="-127"/>
                  <a:ea typeface="나눔고딕" pitchFamily="50" charset="-127"/>
                </a:rPr>
                <a:t>2  </a:t>
              </a:r>
              <a:r>
                <a:rPr lang="ko-KR" altLang="en-US" sz="1400" b="1" dirty="0" smtClean="0">
                  <a:solidFill>
                    <a:srgbClr val="00B0F0"/>
                  </a:solidFill>
                  <a:latin typeface="나눔고딕" pitchFamily="50" charset="-127"/>
                  <a:ea typeface="나눔고딕" pitchFamily="50" charset="-127"/>
                </a:rPr>
                <a:t>특성을 통한 묘사</a:t>
              </a:r>
              <a:endParaRPr lang="en-US" altLang="ko-KR" sz="1400" b="1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2317651" y="2442711"/>
              <a:ext cx="237626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2-1  </a:t>
              </a:r>
              <a:r>
                <a:rPr lang="ko-KR" altLang="en-US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캡슐화</a:t>
              </a:r>
              <a:r>
                <a:rPr lang="en-US" altLang="ko-KR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, </a:t>
              </a:r>
              <a:r>
                <a:rPr lang="ko-KR" altLang="en-US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정보 은닉</a:t>
              </a:r>
              <a:endPara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2-2  </a:t>
              </a:r>
              <a:r>
                <a:rPr lang="ko-KR" altLang="en-US" sz="1000" dirty="0" err="1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상속성</a:t>
              </a:r>
              <a:endPara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2-3  </a:t>
              </a:r>
              <a:r>
                <a:rPr lang="ko-KR" altLang="en-US" sz="1000" dirty="0" err="1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다형성</a:t>
              </a:r>
              <a:endPara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2308126" y="4221088"/>
            <a:ext cx="3055962" cy="901204"/>
            <a:chOff x="2308126" y="3973929"/>
            <a:chExt cx="2595339" cy="901204"/>
          </a:xfrm>
        </p:grpSpPr>
        <p:sp>
          <p:nvSpPr>
            <p:cNvPr id="39" name="TextBox 38"/>
            <p:cNvSpPr txBox="1"/>
            <p:nvPr/>
          </p:nvSpPr>
          <p:spPr>
            <a:xfrm>
              <a:off x="2311177" y="3973929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00B0F0"/>
                  </a:solidFill>
                  <a:latin typeface="나눔고딕" pitchFamily="50" charset="-127"/>
                  <a:ea typeface="나눔고딕" pitchFamily="50" charset="-127"/>
                </a:rPr>
                <a:t>5  </a:t>
              </a:r>
              <a:r>
                <a:rPr lang="ko-KR" altLang="en-US" sz="1400" b="1" dirty="0" smtClean="0">
                  <a:solidFill>
                    <a:srgbClr val="00B0F0"/>
                  </a:solidFill>
                  <a:latin typeface="나눔고딕" pitchFamily="50" charset="-127"/>
                  <a:ea typeface="나눔고딕" pitchFamily="50" charset="-127"/>
                </a:rPr>
                <a:t>실패에 안전한 환경</a:t>
              </a:r>
              <a:endParaRPr lang="en-US" altLang="ko-KR" sz="1400" b="1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308126" y="4321135"/>
              <a:ext cx="2376264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4-1  </a:t>
              </a:r>
              <a:r>
                <a:rPr lang="ko-KR" altLang="en-US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소스 형상 관리</a:t>
              </a:r>
              <a:endPara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4-2  TDD </a:t>
              </a:r>
              <a:r>
                <a:rPr lang="ko-KR" altLang="en-US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프로세스</a:t>
              </a:r>
              <a:endPara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323528" y="89949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목차</a:t>
            </a:r>
            <a:endParaRPr lang="en-US" altLang="ko-KR" b="1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311177" y="6337895"/>
            <a:ext cx="23042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http://lindol.zabi.net</a:t>
            </a:r>
            <a:endParaRPr lang="ko-KR" altLang="en-US" sz="9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2303369" y="3356992"/>
            <a:ext cx="3055962" cy="670371"/>
            <a:chOff x="2308126" y="3973929"/>
            <a:chExt cx="2595339" cy="670371"/>
          </a:xfrm>
        </p:grpSpPr>
        <p:sp>
          <p:nvSpPr>
            <p:cNvPr id="13" name="TextBox 12"/>
            <p:cNvSpPr txBox="1"/>
            <p:nvPr/>
          </p:nvSpPr>
          <p:spPr>
            <a:xfrm>
              <a:off x="2311177" y="3973929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00B0F0"/>
                  </a:solidFill>
                  <a:latin typeface="나눔고딕" pitchFamily="50" charset="-127"/>
                  <a:ea typeface="나눔고딕" pitchFamily="50" charset="-127"/>
                </a:rPr>
                <a:t>4  </a:t>
              </a:r>
              <a:r>
                <a:rPr lang="ko-KR" altLang="en-US" sz="1400" b="1" dirty="0" smtClean="0">
                  <a:solidFill>
                    <a:srgbClr val="00B0F0"/>
                  </a:solidFill>
                  <a:latin typeface="나눔고딕" pitchFamily="50" charset="-127"/>
                  <a:ea typeface="나눔고딕" pitchFamily="50" charset="-127"/>
                </a:rPr>
                <a:t>클래스 도출</a:t>
              </a:r>
              <a:endParaRPr lang="en-US" altLang="ko-KR" sz="1400" b="1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308126" y="4321135"/>
              <a:ext cx="2376264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3-1  </a:t>
              </a:r>
              <a:r>
                <a:rPr lang="ko-KR" altLang="en-US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명사</a:t>
              </a:r>
              <a:r>
                <a:rPr lang="en-US" altLang="ko-KR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, </a:t>
              </a:r>
              <a:r>
                <a:rPr lang="ko-KR" altLang="en-US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동사 도출을 통한 클래스 구현</a:t>
              </a:r>
              <a:endPara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2308126" y="5301208"/>
            <a:ext cx="3055962" cy="670371"/>
            <a:chOff x="2308126" y="3973929"/>
            <a:chExt cx="2595339" cy="670371"/>
          </a:xfrm>
        </p:grpSpPr>
        <p:sp>
          <p:nvSpPr>
            <p:cNvPr id="19" name="TextBox 18"/>
            <p:cNvSpPr txBox="1"/>
            <p:nvPr/>
          </p:nvSpPr>
          <p:spPr>
            <a:xfrm>
              <a:off x="2311177" y="3973929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rgbClr val="00B0F0"/>
                  </a:solidFill>
                  <a:latin typeface="나눔고딕" pitchFamily="50" charset="-127"/>
                  <a:ea typeface="나눔고딕" pitchFamily="50" charset="-127"/>
                </a:rPr>
                <a:t>6  </a:t>
              </a:r>
              <a:r>
                <a:rPr lang="ko-KR" altLang="en-US" sz="1400" b="1" dirty="0" smtClean="0">
                  <a:solidFill>
                    <a:srgbClr val="00B0F0"/>
                  </a:solidFill>
                  <a:latin typeface="나눔고딕" pitchFamily="50" charset="-127"/>
                  <a:ea typeface="나눔고딕" pitchFamily="50" charset="-127"/>
                </a:rPr>
                <a:t>문제 해결하기</a:t>
              </a:r>
              <a:endParaRPr lang="en-US" altLang="ko-KR" sz="1400" b="1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308126" y="4321135"/>
              <a:ext cx="2376264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5-1  </a:t>
              </a:r>
              <a:r>
                <a:rPr lang="ko-KR" altLang="en-US" sz="1000" dirty="0" smtClean="0">
                  <a:solidFill>
                    <a:schemeClr val="bg1"/>
                  </a:solidFill>
                  <a:latin typeface="나눔고딕" pitchFamily="50" charset="-127"/>
                  <a:ea typeface="나눔고딕" pitchFamily="50" charset="-127"/>
                </a:rPr>
                <a:t>전광판</a:t>
              </a:r>
              <a:endParaRPr lang="en-US" altLang="ko-KR" sz="10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686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적절한 </a:t>
            </a:r>
            <a:r>
              <a:rPr lang="ko-KR" altLang="en-US" b="1" spc="-50" dirty="0" err="1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클래스의기준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클래스가 적절한지에 대한 판단 기준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20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1724615"/>
            <a:ext cx="49215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높은 </a:t>
            </a:r>
            <a:r>
              <a:rPr lang="ko-KR" altLang="en-US" dirty="0" err="1" smtClean="0">
                <a:solidFill>
                  <a:srgbClr val="FFC000"/>
                </a:solidFill>
              </a:rPr>
              <a:t>응집도와</a:t>
            </a:r>
            <a:r>
              <a:rPr lang="ko-KR" altLang="en-US" dirty="0" smtClean="0">
                <a:solidFill>
                  <a:srgbClr val="FFC000"/>
                </a:solidFill>
              </a:rPr>
              <a:t> 낮은 </a:t>
            </a:r>
            <a:r>
              <a:rPr lang="ko-KR" altLang="en-US" dirty="0" err="1" smtClean="0">
                <a:solidFill>
                  <a:srgbClr val="FFC000"/>
                </a:solidFill>
              </a:rPr>
              <a:t>결합도를</a:t>
            </a:r>
            <a:r>
              <a:rPr lang="ko-KR" altLang="en-US" dirty="0" smtClean="0">
                <a:solidFill>
                  <a:srgbClr val="FFC000"/>
                </a:solidFill>
              </a:rPr>
              <a:t> 가지는가</a:t>
            </a:r>
            <a:r>
              <a:rPr lang="en-US" altLang="ko-KR" dirty="0" smtClean="0">
                <a:solidFill>
                  <a:srgbClr val="FFC000"/>
                </a:solidFill>
              </a:rPr>
              <a:t>?</a:t>
            </a:r>
          </a:p>
          <a:p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한 클래스의 변경이 다른 클래스에 영향을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미치는 것은 바람직하지 않으므로 낮은 </a:t>
            </a:r>
            <a:r>
              <a:rPr lang="ko-KR" altLang="en-US" dirty="0" err="1" smtClean="0">
                <a:solidFill>
                  <a:schemeClr val="bg1"/>
                </a:solidFill>
              </a:rPr>
              <a:t>결합도를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갖는 클래스를 정의하도록 노력해야 함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en-US" altLang="ko-K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728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모니터 클래스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문제 정의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21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952" y="3639376"/>
            <a:ext cx="1368152" cy="136815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488" y="5152195"/>
            <a:ext cx="1587543" cy="98183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025694"/>
            <a:ext cx="1242828" cy="98183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690" y="4023518"/>
            <a:ext cx="1110476" cy="11104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4048" y="5446965"/>
            <a:ext cx="3898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위 문제에 대한 클래스를 정의하고</a:t>
            </a:r>
            <a:endParaRPr lang="en-US" altLang="ko-KR" dirty="0" smtClean="0">
              <a:solidFill>
                <a:srgbClr val="FFC000"/>
              </a:solidFill>
            </a:endParaRPr>
          </a:p>
          <a:p>
            <a:r>
              <a:rPr lang="ko-KR" altLang="en-US" dirty="0" smtClean="0">
                <a:solidFill>
                  <a:srgbClr val="FFC000"/>
                </a:solidFill>
              </a:rPr>
              <a:t>객체지향방식의 프로그램을 작성한다</a:t>
            </a:r>
            <a:r>
              <a:rPr lang="en-US" altLang="ko-KR" dirty="0" smtClean="0">
                <a:solidFill>
                  <a:srgbClr val="FFC000"/>
                </a:solidFill>
              </a:rPr>
              <a:t>.</a:t>
            </a:r>
            <a:endParaRPr lang="ko-KR" altLang="en-US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76" y="1340768"/>
            <a:ext cx="644599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컴퓨터 본체에 마우스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키보드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모니터를 연결하고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전원 버튼 스위치를 눌러 컴퓨터를 켭니다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마우스를 통해서 버튼을 클릭하면 어느 쪽 버튼을 클릭했는지에 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대한 메시지가 모니터 화면으로 출력 됩니다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r>
              <a:rPr lang="ko-KR" altLang="en-US" dirty="0" smtClean="0">
                <a:solidFill>
                  <a:schemeClr val="bg1"/>
                </a:solidFill>
              </a:rPr>
              <a:t>키보드를 타이핑 하면 키를 눌렀다는 메시지가 모니터 화면으로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ko-KR" altLang="en-US" dirty="0" smtClean="0">
                <a:solidFill>
                  <a:schemeClr val="bg1"/>
                </a:solidFill>
              </a:rPr>
              <a:t>출력 됩니다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16" name="직선 화살표 연결선 15"/>
          <p:cNvCxnSpPr/>
          <p:nvPr/>
        </p:nvCxnSpPr>
        <p:spPr>
          <a:xfrm>
            <a:off x="6084168" y="4578756"/>
            <a:ext cx="108012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꺾인 연결선 20"/>
          <p:cNvCxnSpPr>
            <a:stCxn id="3" idx="3"/>
            <a:endCxn id="2" idx="2"/>
          </p:cNvCxnSpPr>
          <p:nvPr/>
        </p:nvCxnSpPr>
        <p:spPr>
          <a:xfrm flipV="1">
            <a:off x="4747031" y="5007528"/>
            <a:ext cx="124997" cy="635584"/>
          </a:xfrm>
          <a:prstGeom prst="bent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꺾인 연결선 22"/>
          <p:cNvCxnSpPr>
            <a:stCxn id="6" idx="3"/>
            <a:endCxn id="2" idx="1"/>
          </p:cNvCxnSpPr>
          <p:nvPr/>
        </p:nvCxnSpPr>
        <p:spPr>
          <a:xfrm flipV="1">
            <a:off x="3798604" y="4323452"/>
            <a:ext cx="389348" cy="193159"/>
          </a:xfrm>
          <a:prstGeom prst="bentConnector3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386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프로세스를 이용한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모니터 클래스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테스트 목록 작성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22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952" y="3639376"/>
            <a:ext cx="1368152" cy="136815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488" y="5152195"/>
            <a:ext cx="1587543" cy="98183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025694"/>
            <a:ext cx="1242828" cy="98183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690" y="4023518"/>
            <a:ext cx="1110476" cy="11104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8024" y="5733256"/>
            <a:ext cx="418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테스트 프로세스를 이용해 작성해봅니다</a:t>
            </a:r>
            <a:r>
              <a:rPr lang="en-US" altLang="ko-KR" dirty="0" smtClean="0">
                <a:solidFill>
                  <a:srgbClr val="FFC000"/>
                </a:solidFill>
              </a:rPr>
              <a:t>.</a:t>
            </a:r>
            <a:endParaRPr lang="ko-KR" altLang="en-US" dirty="0">
              <a:solidFill>
                <a:srgbClr val="FFC000"/>
              </a:solidFill>
            </a:endParaRPr>
          </a:p>
        </p:txBody>
      </p:sp>
      <p:cxnSp>
        <p:nvCxnSpPr>
          <p:cNvPr id="16" name="직선 화살표 연결선 15"/>
          <p:cNvCxnSpPr/>
          <p:nvPr/>
        </p:nvCxnSpPr>
        <p:spPr>
          <a:xfrm>
            <a:off x="6084168" y="4578756"/>
            <a:ext cx="108012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꺾인 연결선 20"/>
          <p:cNvCxnSpPr>
            <a:stCxn id="3" idx="3"/>
            <a:endCxn id="2" idx="2"/>
          </p:cNvCxnSpPr>
          <p:nvPr/>
        </p:nvCxnSpPr>
        <p:spPr>
          <a:xfrm flipV="1">
            <a:off x="4747031" y="5007528"/>
            <a:ext cx="124997" cy="635584"/>
          </a:xfrm>
          <a:prstGeom prst="bent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꺾인 연결선 22"/>
          <p:cNvCxnSpPr>
            <a:stCxn id="6" idx="3"/>
            <a:endCxn id="2" idx="1"/>
          </p:cNvCxnSpPr>
          <p:nvPr/>
        </p:nvCxnSpPr>
        <p:spPr>
          <a:xfrm flipV="1">
            <a:off x="3798604" y="4323452"/>
            <a:ext cx="389348" cy="193159"/>
          </a:xfrm>
          <a:prstGeom prst="bentConnector3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627784" y="1484784"/>
            <a:ext cx="195758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테스트</a:t>
            </a:r>
            <a:r>
              <a:rPr lang="en-US" altLang="ko-KR" dirty="0" smtClean="0">
                <a:solidFill>
                  <a:schemeClr val="bg1"/>
                </a:solidFill>
              </a:rPr>
              <a:t>1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테스트</a:t>
            </a:r>
            <a:r>
              <a:rPr lang="en-US" altLang="ko-KR" dirty="0" smtClean="0">
                <a:solidFill>
                  <a:schemeClr val="bg1"/>
                </a:solidFill>
              </a:rPr>
              <a:t>2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테스트</a:t>
            </a:r>
            <a:r>
              <a:rPr lang="en-US" altLang="ko-KR" dirty="0" smtClean="0">
                <a:solidFill>
                  <a:schemeClr val="bg1"/>
                </a:solidFill>
              </a:rPr>
              <a:t>3</a:t>
            </a: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테스트</a:t>
            </a:r>
            <a:r>
              <a:rPr lang="en-US" altLang="ko-KR" dirty="0" smtClean="0">
                <a:solidFill>
                  <a:schemeClr val="bg1"/>
                </a:solidFill>
              </a:rPr>
              <a:t>4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Something else</a:t>
            </a:r>
          </a:p>
          <a:p>
            <a:pPr marL="285750" indent="-285750">
              <a:buFontTx/>
              <a:buChar char="-"/>
            </a:pP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899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2300608" y="836553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Chapter </a:t>
            </a:r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5</a:t>
            </a:r>
            <a:endParaRPr lang="en-US" altLang="ko-KR" sz="1600" b="1" u="sng" dirty="0" smtClean="0">
              <a:gradFill>
                <a:gsLst>
                  <a:gs pos="0">
                    <a:srgbClr val="00B0F0"/>
                  </a:gs>
                  <a:gs pos="100000">
                    <a:srgbClr val="00B0F0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3076" y="1418997"/>
            <a:ext cx="431514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800" spc="-9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소스 형상관리</a:t>
            </a:r>
            <a:endParaRPr lang="en-US" altLang="ko-KR" sz="3800" spc="-9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8125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소스 형상 관리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소스  형상 관리는 왜 필요한가</a:t>
            </a:r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?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24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39508" y="1340768"/>
            <a:ext cx="5416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chemeClr val="bg1"/>
                </a:solidFill>
              </a:rPr>
              <a:t>쉽고 빠른 배포 및 관리 방법은 아무래도 파일 압축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54748" y="1700808"/>
            <a:ext cx="403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- </a:t>
            </a:r>
            <a:r>
              <a:rPr lang="ko-KR" altLang="en-US" dirty="0" smtClean="0">
                <a:solidFill>
                  <a:schemeClr val="bg1"/>
                </a:solidFill>
              </a:rPr>
              <a:t>파일 겹치기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다양한 버전관리의 실패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01652" y="2348880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기본적인 동작 메커니즘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54748" y="2780928"/>
            <a:ext cx="14462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Checkout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Modify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Update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Resolve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Commit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596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소스 형상 관리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쉽게 접할 수 있는 형상관리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25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39508" y="1340768"/>
            <a:ext cx="4958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Eclipse</a:t>
            </a:r>
            <a:r>
              <a:rPr lang="ko-KR" altLang="en-US" dirty="0" smtClean="0">
                <a:solidFill>
                  <a:schemeClr val="bg1"/>
                </a:solidFill>
              </a:rPr>
              <a:t>내에는 로컬 </a:t>
            </a:r>
            <a:r>
              <a:rPr lang="ko-KR" altLang="en-US" dirty="0" err="1" smtClean="0">
                <a:solidFill>
                  <a:schemeClr val="bg1"/>
                </a:solidFill>
              </a:rPr>
              <a:t>히스토리라는</a:t>
            </a:r>
            <a:r>
              <a:rPr lang="ko-KR" altLang="en-US" dirty="0" smtClean="0">
                <a:solidFill>
                  <a:schemeClr val="bg1"/>
                </a:solidFill>
              </a:rPr>
              <a:t> 것이 존재함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01652" y="314096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형상 관리 툴의 종류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54748" y="3573016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CVS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SVN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GIT</a:t>
            </a:r>
            <a:endParaRPr lang="en-US" altLang="ko-KR" dirty="0" smtClean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884" y="1810717"/>
            <a:ext cx="5610225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985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소스 형상 관리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형상 관리를 통한 개발 프로세스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26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39508" y="1340768"/>
            <a:ext cx="38427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ROOT ( </a:t>
            </a:r>
            <a:r>
              <a:rPr lang="ko-KR" altLang="en-US" dirty="0" smtClean="0">
                <a:solidFill>
                  <a:schemeClr val="bg1"/>
                </a:solidFill>
              </a:rPr>
              <a:t>메인 소스 </a:t>
            </a:r>
            <a:r>
              <a:rPr lang="en-US" altLang="ko-KR" dirty="0" smtClean="0">
                <a:solidFill>
                  <a:schemeClr val="bg1"/>
                </a:solidFill>
              </a:rPr>
              <a:t>)    </a:t>
            </a:r>
            <a:r>
              <a:rPr lang="en-US" altLang="ko-KR" dirty="0" smtClean="0">
                <a:solidFill>
                  <a:schemeClr val="bg1"/>
                </a:solidFill>
              </a:rPr>
              <a:t>or Trunk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Release ( </a:t>
            </a:r>
            <a:r>
              <a:rPr lang="ko-KR" altLang="en-US" dirty="0" err="1" smtClean="0">
                <a:solidFill>
                  <a:schemeClr val="bg1"/>
                </a:solidFill>
              </a:rPr>
              <a:t>릴리즈</a:t>
            </a:r>
            <a:r>
              <a:rPr lang="ko-KR" altLang="en-US" dirty="0" smtClean="0">
                <a:solidFill>
                  <a:schemeClr val="bg1"/>
                </a:solidFill>
              </a:rPr>
              <a:t> 시점 </a:t>
            </a:r>
            <a:r>
              <a:rPr lang="en-US" altLang="ko-KR" dirty="0" smtClean="0">
                <a:solidFill>
                  <a:schemeClr val="bg1"/>
                </a:solidFill>
              </a:rPr>
              <a:t>)  or Tags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Branch ( </a:t>
            </a:r>
            <a:r>
              <a:rPr lang="ko-KR" altLang="en-US" dirty="0" smtClean="0">
                <a:solidFill>
                  <a:schemeClr val="bg1"/>
                </a:solidFill>
              </a:rPr>
              <a:t>분기 시점 </a:t>
            </a:r>
            <a:r>
              <a:rPr lang="en-US" altLang="ko-KR" dirty="0" smtClean="0">
                <a:solidFill>
                  <a:schemeClr val="bg1"/>
                </a:solidFill>
              </a:rPr>
              <a:t>)  or Branches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LinDol\Desktop\세미나 준비\이미지\1000px-Subversion_project_visualization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068960"/>
            <a:ext cx="6170311" cy="15919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/>
          <p:cNvSpPr txBox="1"/>
          <p:nvPr/>
        </p:nvSpPr>
        <p:spPr>
          <a:xfrm>
            <a:off x="5148064" y="4725144"/>
            <a:ext cx="3400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rgbClr val="FFC000"/>
                </a:solidFill>
              </a:rPr>
              <a:t>간단한 서브 버전 프로젝트 </a:t>
            </a:r>
            <a:r>
              <a:rPr lang="ko-KR" altLang="en-US" sz="1400" dirty="0" err="1" smtClean="0">
                <a:solidFill>
                  <a:srgbClr val="FFC000"/>
                </a:solidFill>
              </a:rPr>
              <a:t>리비전</a:t>
            </a:r>
            <a:r>
              <a:rPr lang="ko-KR" altLang="en-US" sz="1400" dirty="0" smtClean="0">
                <a:solidFill>
                  <a:srgbClr val="FFC000"/>
                </a:solidFill>
              </a:rPr>
              <a:t> 트리 예</a:t>
            </a:r>
            <a:endParaRPr lang="ko-KR" altLang="en-US" sz="1400" dirty="0">
              <a:solidFill>
                <a:srgbClr val="FFC000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4090199" y="5032921"/>
            <a:ext cx="4514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http://ko.wikipedia.org/wiki/TortoiseSVN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97567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2300608" y="836553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Chapter </a:t>
            </a:r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5</a:t>
            </a:r>
            <a:endParaRPr lang="en-US" altLang="ko-KR" sz="1600" b="1" u="sng" dirty="0" smtClean="0">
              <a:gradFill>
                <a:gsLst>
                  <a:gs pos="0">
                    <a:srgbClr val="00B0F0"/>
                  </a:gs>
                  <a:gs pos="100000">
                    <a:srgbClr val="00B0F0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3076" y="1418997"/>
            <a:ext cx="431514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800" spc="-9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TDD </a:t>
            </a:r>
            <a:r>
              <a:rPr lang="ko-KR" altLang="en-US" sz="3800" spc="-9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프로세스</a:t>
            </a:r>
            <a:endParaRPr lang="en-US" altLang="ko-KR" sz="3800" spc="-9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4538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435984"/>
            <a:ext cx="18533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200" dirty="0" smtClean="0">
                <a:latin typeface="Lucida Sans Typewriter" pitchFamily="49" charset="0"/>
              </a:rPr>
              <a:t>TDD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3636313"/>
            <a:ext cx="58625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 smtClean="0">
                <a:solidFill>
                  <a:schemeClr val="bg1">
                    <a:lumMod val="50000"/>
                  </a:schemeClr>
                </a:solidFill>
                <a:latin typeface="Lucida Sans Typewriter" pitchFamily="49" charset="0"/>
              </a:rPr>
              <a:t>Test-Driven Development</a:t>
            </a:r>
            <a:endParaRPr lang="ko-KR" altLang="en-US" sz="3200" dirty="0">
              <a:solidFill>
                <a:schemeClr val="bg1">
                  <a:lumMod val="50000"/>
                </a:schemeClr>
              </a:solidFill>
              <a:latin typeface="Lucida Sans Typewriter" pitchFamily="49" charset="0"/>
            </a:endParaRPr>
          </a:p>
        </p:txBody>
      </p:sp>
      <p:pic>
        <p:nvPicPr>
          <p:cNvPr id="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19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TDD</a:t>
            </a:r>
            <a:endParaRPr lang="ko-KR" altLang="en-US" dirty="0"/>
          </a:p>
        </p:txBody>
      </p:sp>
      <p:pic>
        <p:nvPicPr>
          <p:cNvPr id="4" name="그림 3" descr="396px-Kent_Beck_no_Workshop_Mapping_X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2475440" cy="37444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3928" y="2782669"/>
            <a:ext cx="4229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 smtClean="0"/>
              <a:t>Kent Beck, </a:t>
            </a:r>
            <a:r>
              <a:rPr lang="ko-KR" altLang="en-US" sz="3600" b="1" dirty="0" err="1" smtClean="0"/>
              <a:t>켄트</a:t>
            </a:r>
            <a:r>
              <a:rPr lang="ko-KR" altLang="en-US" sz="3600" b="1" dirty="0" smtClean="0"/>
              <a:t> </a:t>
            </a:r>
            <a:r>
              <a:rPr lang="ko-KR" altLang="en-US" sz="3600" b="1" dirty="0" err="1" smtClean="0"/>
              <a:t>벡</a:t>
            </a:r>
            <a:endParaRPr lang="en-US" altLang="ko-KR" sz="36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923928" y="4221088"/>
            <a:ext cx="47573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저서</a:t>
            </a:r>
            <a:r>
              <a:rPr lang="en-US" altLang="ko-KR" dirty="0" smtClean="0"/>
              <a:t>: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Test-driven Development: By Example, 2002</a:t>
            </a:r>
          </a:p>
          <a:p>
            <a:r>
              <a:rPr lang="en-US" altLang="ko-KR" dirty="0" smtClean="0"/>
              <a:t>Extreme Programming Explained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23928" y="2339588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창시</a:t>
            </a:r>
            <a:r>
              <a:rPr lang="en-US" altLang="ko-KR" dirty="0" smtClean="0"/>
              <a:t>?</a:t>
            </a:r>
            <a:r>
              <a:rPr lang="ko-KR" altLang="en-US" dirty="0" smtClean="0"/>
              <a:t>소개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pic>
        <p:nvPicPr>
          <p:cNvPr id="8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25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2300608" y="836553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Chapter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73077" y="1418997"/>
            <a:ext cx="39604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800" spc="-9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객체지향 소개</a:t>
            </a:r>
            <a:endParaRPr lang="en-US" altLang="ko-KR" sz="3800" spc="-9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TDD</a:t>
            </a:r>
            <a:r>
              <a:rPr lang="ko-KR" altLang="en-US" dirty="0" smtClean="0"/>
              <a:t>란 무엇입니까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pic>
        <p:nvPicPr>
          <p:cNvPr id="3" name="그림 2" descr="ron1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4283803"/>
            <a:ext cx="1512168" cy="14516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5867980"/>
            <a:ext cx="1386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Ron Jeffries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59832" y="4787860"/>
            <a:ext cx="411670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작동하는 깔끔한 코드</a:t>
            </a:r>
            <a:endParaRPr lang="en-US" altLang="ko-KR" dirty="0" smtClean="0"/>
          </a:p>
          <a:p>
            <a:r>
              <a:rPr lang="en-US" altLang="ko-KR" sz="2800" b="1" dirty="0" smtClean="0"/>
              <a:t>Clean code that works.</a:t>
            </a:r>
            <a:endParaRPr lang="ko-KR" alt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59832" y="4355812"/>
            <a:ext cx="3712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Extreme Programming(XP)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창시자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그림 11" descr="Kent_Beck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1844824"/>
            <a:ext cx="1296144" cy="165906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08242" y="3573016"/>
            <a:ext cx="1220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Kent Beck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71800" y="1988840"/>
            <a:ext cx="3712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Extreme Programming(XP)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창시자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8440" y="2433662"/>
            <a:ext cx="568610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 smtClean="0"/>
              <a:t>프로그램을 작성하기 전에 테스트 먼저 하라</a:t>
            </a:r>
            <a:r>
              <a:rPr lang="en-US" altLang="ko-KR" dirty="0" smtClean="0"/>
              <a:t>!</a:t>
            </a:r>
          </a:p>
          <a:p>
            <a:pPr algn="r"/>
            <a:r>
              <a:rPr lang="en-US" altLang="ko-KR" sz="2400" b="1" dirty="0" smtClean="0"/>
              <a:t>Test the program before you write it.</a:t>
            </a:r>
            <a:endParaRPr lang="ko-KR" alt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59632" y="3789040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목표</a:t>
            </a:r>
            <a:r>
              <a:rPr lang="en-US" altLang="ko-KR" b="1" dirty="0" smtClean="0"/>
              <a:t>_</a:t>
            </a:r>
            <a:endParaRPr lang="ko-KR" altLang="en-US" b="1" dirty="0"/>
          </a:p>
        </p:txBody>
      </p:sp>
      <p:pic>
        <p:nvPicPr>
          <p:cNvPr id="17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35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574" y="1033572"/>
            <a:ext cx="1773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/>
              <a:t>관련서적</a:t>
            </a:r>
            <a:r>
              <a:rPr lang="en-US" altLang="ko-KR" sz="2800" b="1" dirty="0" smtClean="0"/>
              <a:t>_</a:t>
            </a:r>
            <a:endParaRPr lang="ko-KR" altLang="en-US" sz="2800" b="1" dirty="0"/>
          </a:p>
        </p:txBody>
      </p:sp>
      <p:pic>
        <p:nvPicPr>
          <p:cNvPr id="5" name="그림 4" descr="KOR97889791472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54422" y="1844824"/>
            <a:ext cx="2585530" cy="32234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986470" y="5301208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도서번호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_ 1324</a:t>
            </a:r>
            <a:endParaRPr lang="ko-KR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그림 6" descr="94348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1844824"/>
            <a:ext cx="2430270" cy="32403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148064" y="5301208"/>
            <a:ext cx="168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도서번호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_ 913</a:t>
            </a:r>
            <a:endParaRPr lang="ko-KR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43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Visual Studio 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지원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Test Project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코드 예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32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62663"/>
            <a:ext cx="5562947" cy="362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301652" y="5013176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2 Test Project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실행 결과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373216"/>
            <a:ext cx="57150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Eclipse JAVA 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지원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Test Project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코드 예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33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01652" y="5013176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2 Test Project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실행 결과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1262663"/>
            <a:ext cx="5472608" cy="373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5344200"/>
            <a:ext cx="5472608" cy="788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8582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프로세스 이해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핵심 개념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34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타원 1"/>
          <p:cNvSpPr/>
          <p:nvPr/>
        </p:nvSpPr>
        <p:spPr>
          <a:xfrm>
            <a:off x="2411760" y="1916832"/>
            <a:ext cx="936104" cy="936104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2411760" y="3068960"/>
            <a:ext cx="936104" cy="936104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2200218"/>
            <a:ext cx="3151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뭔가 문제가 생겼다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해결하자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79912" y="3352346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정상적으로 잘 돌아가고 있구나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 </a:t>
            </a:r>
            <a:endParaRPr lang="ko-KR" altLang="en-US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188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프로세스 이해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일상 생활에서의 테스트 찾기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35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01652" y="386104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2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테스트 찾기 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408708"/>
            <a:ext cx="51651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A: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어이 김씨 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~~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다 되었나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?</a:t>
            </a:r>
          </a:p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B: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 과장 어제 회식비가 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200000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원 인가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?</a:t>
            </a:r>
          </a:p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C: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저기요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혹시 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~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까지 가는 차비가 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200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원 입니까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?</a:t>
            </a:r>
          </a:p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D: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너 이름이 </a:t>
            </a:r>
            <a:r>
              <a:rPr lang="ko-KR" altLang="en-US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박진솔이니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?</a:t>
            </a:r>
          </a:p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E: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안녕하십니까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?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식사는 하셨습니까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?</a:t>
            </a:r>
          </a:p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F: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당신은 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27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세 입니까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?</a:t>
            </a:r>
          </a:p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G: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아이스크림의 가격은 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5000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원 입니까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?</a:t>
            </a:r>
          </a:p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H: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어제 먹은 저녁 값으로 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3000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원씩 모으면 되나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?</a:t>
            </a:r>
            <a:endParaRPr lang="ko-KR" altLang="en-US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11760" y="4231270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A: -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는 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–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다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01652" y="4869160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3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테스트 찾기 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1760" y="5239382"/>
            <a:ext cx="16642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A: ~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입니까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?</a:t>
            </a:r>
          </a:p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B: ~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맞습니까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?</a:t>
            </a:r>
          </a:p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… and more</a:t>
            </a:r>
          </a:p>
        </p:txBody>
      </p:sp>
    </p:spTree>
    <p:extLst>
      <p:ext uri="{BB962C8B-B14F-4D97-AF65-F5344CB8AC3E}">
        <p14:creationId xmlns:p14="http://schemas.microsoft.com/office/powerpoint/2010/main" val="22708723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프로세스 이해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Visual Studio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를 통해 알아보기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36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411760" y="1408708"/>
            <a:ext cx="324883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Assert.AreEqual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Assert.AreNotEqual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Assert.AreNotSame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Assert.AreSame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Assert.Fail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Assert.IsFalse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Assert.IsInstanceOfType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Assert.IsNotInstanceOfType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Assert.IsNotNull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Assert.IsNull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Assert.IsTrue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  <a:endParaRPr lang="ko-KR" altLang="en-US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4931876"/>
            <a:ext cx="417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당신은 이미 이 모든 것을 알고 있습니다</a:t>
            </a:r>
            <a:r>
              <a:rPr lang="en-US" altLang="ko-KR" dirty="0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solidFill>
                <a:schemeClr val="accent6">
                  <a:lumMod val="7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1579" y="5301208"/>
            <a:ext cx="449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Are you already </a:t>
            </a:r>
            <a:r>
              <a:rPr lang="en-US" altLang="ko-KR" dirty="0" err="1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underestood</a:t>
            </a:r>
            <a:r>
              <a:rPr lang="en-US" altLang="ko-KR" dirty="0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 everything.</a:t>
            </a:r>
            <a:endParaRPr lang="ko-KR" altLang="en-US" dirty="0">
              <a:solidFill>
                <a:schemeClr val="accent6">
                  <a:lumMod val="7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1408708"/>
            <a:ext cx="11031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나눔고딕" pitchFamily="50" charset="-127"/>
                <a:ea typeface="나눔고딕" pitchFamily="50" charset="-127"/>
                <a:hlinkClick r:id="rId4"/>
              </a:rPr>
              <a:t>MSDN </a:t>
            </a:r>
            <a:r>
              <a:rPr lang="ko-KR" altLang="en-US" sz="1400" dirty="0" smtClean="0">
                <a:latin typeface="나눔고딕" pitchFamily="50" charset="-127"/>
                <a:ea typeface="나눔고딕" pitchFamily="50" charset="-127"/>
                <a:hlinkClick r:id="rId4"/>
              </a:rPr>
              <a:t>링크</a:t>
            </a:r>
            <a:endParaRPr lang="ko-KR" altLang="en-US" sz="14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58370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프로세스 이해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Eclipse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를 통해 알아보기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37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411760" y="1408708"/>
            <a:ext cx="222208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assertArrayEquals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assertEquals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assertFalse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assertNotNull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  <a:endParaRPr lang="en-US" altLang="ko-KR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assertNotSame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assertNull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assertSame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assertTrue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()</a:t>
            </a:r>
          </a:p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fail()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11760" y="4931876"/>
            <a:ext cx="4318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당신은 정말로 이 모든 것을 알고 있습니다</a:t>
            </a:r>
            <a:r>
              <a:rPr lang="en-US" altLang="ko-KR" dirty="0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solidFill>
                <a:schemeClr val="accent6">
                  <a:lumMod val="7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1579" y="5301208"/>
            <a:ext cx="449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Are you already </a:t>
            </a:r>
            <a:r>
              <a:rPr lang="en-US" altLang="ko-KR" dirty="0" err="1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underestood</a:t>
            </a:r>
            <a:r>
              <a:rPr lang="en-US" altLang="ko-KR" dirty="0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 everything.</a:t>
            </a:r>
            <a:endParaRPr lang="ko-KR" altLang="en-US" dirty="0">
              <a:solidFill>
                <a:schemeClr val="accent6">
                  <a:lumMod val="7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1408708"/>
            <a:ext cx="1311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latin typeface="나눔고딕" pitchFamily="50" charset="-127"/>
                <a:ea typeface="나눔고딕" pitchFamily="50" charset="-127"/>
                <a:hlinkClick r:id="rId4"/>
              </a:rPr>
              <a:t>JUnit</a:t>
            </a:r>
            <a:r>
              <a:rPr lang="en-US" altLang="ko-KR" sz="1400" dirty="0" smtClean="0">
                <a:latin typeface="나눔고딕" pitchFamily="50" charset="-127"/>
                <a:ea typeface="나눔고딕" pitchFamily="50" charset="-127"/>
                <a:hlinkClick r:id="rId4"/>
              </a:rPr>
              <a:t> API </a:t>
            </a:r>
            <a:r>
              <a:rPr lang="ko-KR" altLang="en-US" sz="1400" dirty="0" smtClean="0">
                <a:latin typeface="나눔고딕" pitchFamily="50" charset="-127"/>
                <a:ea typeface="나눔고딕" pitchFamily="50" charset="-127"/>
                <a:hlinkClick r:id="rId4"/>
              </a:rPr>
              <a:t>링크</a:t>
            </a:r>
            <a:endParaRPr lang="ko-KR" altLang="en-US" sz="1400" dirty="0"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7430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프로세스 이해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문제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38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556792"/>
            <a:ext cx="44037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과연 그렇다면 </a:t>
            </a:r>
            <a:endParaRPr lang="en-US" altLang="ko-KR" sz="2800" dirty="0" smtClean="0">
              <a:solidFill>
                <a:schemeClr val="accent6">
                  <a:lumMod val="7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2800" dirty="0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무엇을 테스트 해야 하는가</a:t>
            </a:r>
            <a:r>
              <a:rPr lang="en-US" altLang="ko-KR" sz="2800" dirty="0" smtClean="0">
                <a:solidFill>
                  <a:schemeClr val="accent6">
                    <a:lumMod val="75000"/>
                  </a:schemeClr>
                </a:solidFill>
                <a:latin typeface="나눔고딕" pitchFamily="50" charset="-127"/>
                <a:ea typeface="나눔고딕" pitchFamily="50" charset="-127"/>
              </a:rPr>
              <a:t>?</a:t>
            </a:r>
            <a:endParaRPr lang="ko-KR" altLang="en-US" sz="2800" dirty="0">
              <a:solidFill>
                <a:schemeClr val="accent6">
                  <a:lumMod val="7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95000" y="2780928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accent6">
                    <a:lumMod val="75000"/>
                  </a:schemeClr>
                </a:solidFill>
              </a:rPr>
              <a:t>토론</a:t>
            </a:r>
            <a:r>
              <a:rPr lang="en-US" altLang="ko-KR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ko-KR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343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프로세스 이해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간단한 테스트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39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11760" y="1408708"/>
            <a:ext cx="540083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피보나치 수열에 대한 간단한 테스트를 작성해 봅니다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여기에 테스트 리스트를 작성 합니다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…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…</a:t>
            </a:r>
          </a:p>
          <a:p>
            <a:pPr marL="285750" indent="-285750">
              <a:buFontTx/>
              <a:buChar char="-"/>
            </a:pPr>
            <a:endParaRPr lang="ko-KR" altLang="en-US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772" y="4437112"/>
            <a:ext cx="2154591" cy="159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812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OOP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OOP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란 무엇입니까</a:t>
            </a:r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?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4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01652" y="5013176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2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참고주소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5301208"/>
            <a:ext cx="1699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hlinkClick r:id="rId4"/>
              </a:rPr>
              <a:t>객체지향프로그래밍</a:t>
            </a:r>
            <a:endParaRPr lang="ko-KR" altLang="en-US" sz="14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>
            <a:hlinkClick r:id="rId5"/>
          </p:cNvPr>
          <p:cNvSpPr txBox="1"/>
          <p:nvPr/>
        </p:nvSpPr>
        <p:spPr>
          <a:xfrm>
            <a:off x="2483768" y="5661248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hlinkClick r:id="rId5"/>
              </a:rPr>
              <a:t>앨런</a:t>
            </a:r>
            <a:r>
              <a:rPr lang="ko-KR" altLang="en-US" sz="14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hlinkClick r:id="rId5"/>
              </a:rPr>
              <a:t> </a:t>
            </a:r>
            <a:r>
              <a:rPr lang="ko-KR" altLang="en-US" sz="1400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hlinkClick r:id="rId5"/>
              </a:rPr>
              <a:t>케이</a:t>
            </a:r>
            <a:endParaRPr lang="ko-KR" altLang="en-US" sz="14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412776"/>
            <a:ext cx="1580466" cy="20185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07904" y="1412776"/>
            <a:ext cx="2704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객체 지향 프로그래밍의 아이디어를 낸</a:t>
            </a:r>
            <a:endParaRPr lang="en-US" altLang="ko-KR" sz="1200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12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창시자 중 한명인 </a:t>
            </a:r>
            <a:r>
              <a:rPr lang="ko-KR" altLang="en-US" sz="1200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앨런</a:t>
            </a:r>
            <a:r>
              <a:rPr lang="ko-KR" altLang="en-US" sz="12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200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케이</a:t>
            </a:r>
            <a:endParaRPr lang="ko-KR" altLang="en-US" sz="12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3768" y="2658398"/>
            <a:ext cx="35573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chemeClr val="bg1"/>
                </a:solidFill>
              </a:rPr>
              <a:t>컴퓨터 프로그래밍의 패러다임 중 하나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69562" y="3143870"/>
            <a:ext cx="60195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chemeClr val="bg1"/>
                </a:solidFill>
              </a:rPr>
              <a:t>컴퓨터 프로그램을 명령어의 목록으로</a:t>
            </a:r>
            <a:endParaRPr lang="en-US" altLang="ko-KR" sz="1600" dirty="0" smtClean="0">
              <a:solidFill>
                <a:schemeClr val="bg1"/>
              </a:solidFill>
            </a:endParaRPr>
          </a:p>
          <a:p>
            <a:r>
              <a:rPr lang="ko-KR" altLang="en-US" sz="1600" dirty="0" smtClean="0">
                <a:solidFill>
                  <a:schemeClr val="bg1"/>
                </a:solidFill>
              </a:rPr>
              <a:t>보는 시각에서 벗어나 여러 개의 독립된</a:t>
            </a:r>
            <a:endParaRPr lang="en-US" altLang="ko-KR" sz="1600" dirty="0" smtClean="0">
              <a:solidFill>
                <a:schemeClr val="bg1"/>
              </a:solidFill>
            </a:endParaRPr>
          </a:p>
          <a:p>
            <a:r>
              <a:rPr lang="ko-KR" altLang="en-US" sz="1600" dirty="0" smtClean="0">
                <a:solidFill>
                  <a:schemeClr val="bg1"/>
                </a:solidFill>
              </a:rPr>
              <a:t>단위</a:t>
            </a:r>
            <a:r>
              <a:rPr lang="en-US" altLang="ko-KR" sz="1600" dirty="0" smtClean="0">
                <a:solidFill>
                  <a:schemeClr val="bg1"/>
                </a:solidFill>
              </a:rPr>
              <a:t>, “</a:t>
            </a:r>
            <a:r>
              <a:rPr lang="ko-KR" altLang="en-US" sz="1600" dirty="0" smtClean="0">
                <a:solidFill>
                  <a:schemeClr val="bg1"/>
                </a:solidFill>
              </a:rPr>
              <a:t>객체</a:t>
            </a:r>
            <a:r>
              <a:rPr lang="en-US" altLang="ko-KR" sz="1600" dirty="0" smtClean="0">
                <a:solidFill>
                  <a:schemeClr val="bg1"/>
                </a:solidFill>
              </a:rPr>
              <a:t>”</a:t>
            </a:r>
            <a:r>
              <a:rPr lang="ko-KR" altLang="en-US" sz="1600" dirty="0" smtClean="0">
                <a:solidFill>
                  <a:schemeClr val="bg1"/>
                </a:solidFill>
              </a:rPr>
              <a:t>들의 모임으로 파악하고자 하는 개념</a:t>
            </a:r>
            <a:endParaRPr lang="en-US" altLang="ko-KR" sz="1600" dirty="0" smtClean="0">
              <a:solidFill>
                <a:schemeClr val="bg1"/>
              </a:solidFill>
            </a:endParaRPr>
          </a:p>
          <a:p>
            <a:r>
              <a:rPr lang="ko-KR" altLang="en-US" sz="1600" dirty="0" smtClean="0">
                <a:solidFill>
                  <a:schemeClr val="bg1"/>
                </a:solidFill>
              </a:rPr>
              <a:t>각각의 </a:t>
            </a:r>
            <a:r>
              <a:rPr lang="en-US" altLang="ko-KR" sz="1600" dirty="0" smtClean="0">
                <a:solidFill>
                  <a:schemeClr val="bg1"/>
                </a:solidFill>
              </a:rPr>
              <a:t>[</a:t>
            </a:r>
            <a:r>
              <a:rPr lang="ko-KR" altLang="en-US" sz="1600" dirty="0" smtClean="0">
                <a:solidFill>
                  <a:schemeClr val="bg1"/>
                </a:solidFill>
              </a:rPr>
              <a:t>객체</a:t>
            </a:r>
            <a:r>
              <a:rPr lang="en-US" altLang="ko-KR" sz="1600" dirty="0" smtClean="0">
                <a:solidFill>
                  <a:schemeClr val="bg1"/>
                </a:solidFill>
              </a:rPr>
              <a:t>]</a:t>
            </a:r>
            <a:r>
              <a:rPr lang="ko-KR" altLang="en-US" sz="1600" dirty="0" smtClean="0">
                <a:solidFill>
                  <a:schemeClr val="bg1"/>
                </a:solidFill>
              </a:rPr>
              <a:t>는 </a:t>
            </a:r>
            <a:r>
              <a:rPr lang="en-US" altLang="ko-KR" sz="1600" dirty="0">
                <a:solidFill>
                  <a:schemeClr val="bg1"/>
                </a:solidFill>
              </a:rPr>
              <a:t>[</a:t>
            </a:r>
            <a:r>
              <a:rPr lang="ko-KR" altLang="en-US" sz="1600" dirty="0" smtClean="0">
                <a:solidFill>
                  <a:schemeClr val="bg1"/>
                </a:solidFill>
              </a:rPr>
              <a:t>메시지</a:t>
            </a:r>
            <a:r>
              <a:rPr lang="en-US" altLang="ko-KR" sz="1600" dirty="0" smtClean="0">
                <a:solidFill>
                  <a:schemeClr val="bg1"/>
                </a:solidFill>
              </a:rPr>
              <a:t>]</a:t>
            </a:r>
            <a:r>
              <a:rPr lang="ko-KR" altLang="en-US" sz="1600" dirty="0" smtClean="0">
                <a:solidFill>
                  <a:schemeClr val="bg1"/>
                </a:solidFill>
              </a:rPr>
              <a:t>를 주고받고</a:t>
            </a:r>
            <a:r>
              <a:rPr lang="en-US" altLang="ko-KR" sz="1600" dirty="0" smtClean="0">
                <a:solidFill>
                  <a:schemeClr val="bg1"/>
                </a:solidFill>
              </a:rPr>
              <a:t>, [</a:t>
            </a:r>
            <a:r>
              <a:rPr lang="ko-KR" altLang="en-US" sz="1600" dirty="0" smtClean="0">
                <a:solidFill>
                  <a:schemeClr val="bg1"/>
                </a:solidFill>
              </a:rPr>
              <a:t>데이터</a:t>
            </a:r>
            <a:r>
              <a:rPr lang="en-US" altLang="ko-KR" sz="1600" dirty="0" smtClean="0">
                <a:solidFill>
                  <a:schemeClr val="bg1"/>
                </a:solidFill>
              </a:rPr>
              <a:t>]</a:t>
            </a:r>
            <a:r>
              <a:rPr lang="ko-KR" altLang="en-US" sz="1600" dirty="0" smtClean="0">
                <a:solidFill>
                  <a:schemeClr val="bg1"/>
                </a:solidFill>
              </a:rPr>
              <a:t>를 </a:t>
            </a:r>
            <a:r>
              <a:rPr lang="en-US" altLang="ko-KR" sz="1600" dirty="0" smtClean="0">
                <a:solidFill>
                  <a:schemeClr val="bg1"/>
                </a:solidFill>
              </a:rPr>
              <a:t>[</a:t>
            </a:r>
            <a:r>
              <a:rPr lang="ko-KR" altLang="en-US" sz="1600" dirty="0" smtClean="0">
                <a:solidFill>
                  <a:schemeClr val="bg1"/>
                </a:solidFill>
              </a:rPr>
              <a:t>처리</a:t>
            </a:r>
            <a:r>
              <a:rPr lang="en-US" altLang="ko-KR" sz="1600" dirty="0" smtClean="0">
                <a:solidFill>
                  <a:schemeClr val="bg1"/>
                </a:solidFill>
              </a:rPr>
              <a:t>]</a:t>
            </a:r>
            <a:r>
              <a:rPr lang="ko-KR" altLang="en-US" sz="1600" dirty="0" smtClean="0">
                <a:solidFill>
                  <a:schemeClr val="bg1"/>
                </a:solidFill>
              </a:rPr>
              <a:t>할 수 있다</a:t>
            </a:r>
            <a:r>
              <a:rPr lang="en-US" altLang="ko-KR" sz="1600" dirty="0" smtClean="0">
                <a:solidFill>
                  <a:schemeClr val="bg1"/>
                </a:solidFill>
              </a:rPr>
              <a:t>.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3768" y="4293096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클래스</a:t>
            </a:r>
            <a:r>
              <a:rPr lang="en-US" altLang="ko-KR" dirty="0" smtClean="0">
                <a:solidFill>
                  <a:srgbClr val="FFC000"/>
                </a:solidFill>
              </a:rPr>
              <a:t>(class), </a:t>
            </a:r>
            <a:r>
              <a:rPr lang="ko-KR" altLang="en-US" dirty="0" smtClean="0">
                <a:solidFill>
                  <a:srgbClr val="FFC000"/>
                </a:solidFill>
              </a:rPr>
              <a:t>객체</a:t>
            </a:r>
            <a:r>
              <a:rPr lang="en-US" altLang="ko-KR" dirty="0" smtClean="0">
                <a:solidFill>
                  <a:srgbClr val="FFC000"/>
                </a:solidFill>
              </a:rPr>
              <a:t>(Object), </a:t>
            </a:r>
          </a:p>
          <a:p>
            <a:r>
              <a:rPr lang="ko-KR" altLang="en-US" dirty="0" err="1" smtClean="0">
                <a:solidFill>
                  <a:srgbClr val="FFC000"/>
                </a:solidFill>
              </a:rPr>
              <a:t>메소드</a:t>
            </a:r>
            <a:r>
              <a:rPr lang="en-US" altLang="ko-KR" dirty="0" smtClean="0">
                <a:solidFill>
                  <a:srgbClr val="FFC000"/>
                </a:solidFill>
              </a:rPr>
              <a:t>(Method)</a:t>
            </a:r>
            <a:r>
              <a:rPr lang="ko-KR" altLang="en-US" dirty="0" smtClean="0">
                <a:solidFill>
                  <a:srgbClr val="FFC000"/>
                </a:solidFill>
              </a:rPr>
              <a:t> 또는 메시지</a:t>
            </a:r>
            <a:r>
              <a:rPr lang="en-US" altLang="ko-KR" dirty="0" smtClean="0">
                <a:solidFill>
                  <a:srgbClr val="FFC000"/>
                </a:solidFill>
              </a:rPr>
              <a:t>(Message)</a:t>
            </a:r>
            <a:r>
              <a:rPr lang="ko-KR" altLang="en-US" dirty="0" smtClean="0">
                <a:solidFill>
                  <a:srgbClr val="FFC000"/>
                </a:solidFill>
              </a:rPr>
              <a:t>로 구성</a:t>
            </a:r>
            <a:endParaRPr lang="ko-KR" alt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458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프로세스 이해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삼각 측량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40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11760" y="1408708"/>
            <a:ext cx="5833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우리가 주의 </a:t>
            </a:r>
            <a:r>
              <a:rPr lang="ko-KR" altLang="en-US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해야할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것 중 하나는 한가지 테스트에 한가지</a:t>
            </a: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값만을 예측하고 확인하는 것은 올바르지 않다는 것입니다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" name="타원 1"/>
          <p:cNvSpPr/>
          <p:nvPr/>
        </p:nvSpPr>
        <p:spPr>
          <a:xfrm>
            <a:off x="4893940" y="2492896"/>
            <a:ext cx="254124" cy="254124"/>
          </a:xfrm>
          <a:prstGeom prst="ellipse">
            <a:avLst/>
          </a:prstGeom>
          <a:gradFill flip="none" rotWithShape="1">
            <a:gsLst>
              <a:gs pos="1000">
                <a:srgbClr val="78DCF0"/>
              </a:gs>
              <a:gs pos="5000">
                <a:srgbClr val="30C9E8"/>
              </a:gs>
              <a:gs pos="70000">
                <a:srgbClr val="0D515F"/>
              </a:gs>
            </a:gsLst>
            <a:lin ang="2700000" scaled="1"/>
            <a:tileRect/>
          </a:gra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470734" y="4149080"/>
            <a:ext cx="254124" cy="254124"/>
          </a:xfrm>
          <a:prstGeom prst="ellipse">
            <a:avLst/>
          </a:prstGeom>
          <a:gradFill flip="none" rotWithShape="1">
            <a:gsLst>
              <a:gs pos="1000">
                <a:srgbClr val="78DCF0"/>
              </a:gs>
              <a:gs pos="5000">
                <a:srgbClr val="30C9E8"/>
              </a:gs>
              <a:gs pos="70000">
                <a:srgbClr val="0D515F"/>
              </a:gs>
            </a:gsLst>
            <a:lin ang="2700000" scaled="1"/>
            <a:tileRect/>
          </a:gra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6" name="직선 연결선 5"/>
          <p:cNvCxnSpPr>
            <a:stCxn id="2" idx="4"/>
            <a:endCxn id="12" idx="7"/>
          </p:cNvCxnSpPr>
          <p:nvPr/>
        </p:nvCxnSpPr>
        <p:spPr>
          <a:xfrm flipH="1">
            <a:off x="3687642" y="2747020"/>
            <a:ext cx="1333360" cy="14392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타원 15"/>
          <p:cNvSpPr/>
          <p:nvPr/>
        </p:nvSpPr>
        <p:spPr>
          <a:xfrm>
            <a:off x="6372200" y="4114479"/>
            <a:ext cx="254124" cy="254124"/>
          </a:xfrm>
          <a:prstGeom prst="ellipse">
            <a:avLst/>
          </a:prstGeom>
          <a:gradFill flip="none" rotWithShape="1">
            <a:gsLst>
              <a:gs pos="1000">
                <a:srgbClr val="78DCF0"/>
              </a:gs>
              <a:gs pos="5000">
                <a:srgbClr val="30C9E8"/>
              </a:gs>
              <a:gs pos="70000">
                <a:srgbClr val="0D515F"/>
              </a:gs>
            </a:gsLst>
            <a:lin ang="2700000" scaled="1"/>
            <a:tileRect/>
          </a:gra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13" name="직선 연결선 12"/>
          <p:cNvCxnSpPr>
            <a:stCxn id="2" idx="4"/>
            <a:endCxn id="16" idx="1"/>
          </p:cNvCxnSpPr>
          <p:nvPr/>
        </p:nvCxnSpPr>
        <p:spPr>
          <a:xfrm>
            <a:off x="5021002" y="2747020"/>
            <a:ext cx="1388414" cy="140467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54322" y="2492896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A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7824" y="409147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B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4091476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C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67744" y="5014917"/>
            <a:ext cx="6242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한가지 조건에 대한 테스트는 하나의 조건에 만족하는 테스트</a:t>
            </a:r>
            <a:r>
              <a:rPr lang="en-US" altLang="ko-KR" dirty="0" smtClean="0">
                <a:solidFill>
                  <a:schemeClr val="bg1"/>
                </a:solidFill>
              </a:rPr>
              <a:t>!</a:t>
            </a:r>
          </a:p>
          <a:p>
            <a:r>
              <a:rPr lang="ko-KR" altLang="en-US" dirty="0" smtClean="0">
                <a:solidFill>
                  <a:schemeClr val="bg1"/>
                </a:solidFill>
              </a:rPr>
              <a:t>다른 각도에서 다른 조건의 테스트가 필요함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69885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프로세스 이해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본격 실습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41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11760" y="1408708"/>
            <a:ext cx="511390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스택에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대한 테스트 목록을 작성하고 테스트 코드를</a:t>
            </a: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작성합니다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 : )</a:t>
            </a:r>
          </a:p>
          <a:p>
            <a:endParaRPr lang="en-US" altLang="ko-KR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endParaRPr lang="en-US" altLang="ko-KR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여기에 테스트 리스트를 작성 합니다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…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…</a:t>
            </a:r>
          </a:p>
          <a:p>
            <a:pPr marL="285750" indent="-285750">
              <a:buFontTx/>
              <a:buChar char="-"/>
            </a:pPr>
            <a:endParaRPr lang="ko-KR" altLang="en-US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3614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TDD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프로세스 이해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정리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42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11760" y="1408708"/>
            <a:ext cx="63802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1. </a:t>
            </a:r>
            <a:r>
              <a:rPr lang="ko-KR" altLang="en-US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실패하는 테스트 작성      </a:t>
            </a:r>
            <a:r>
              <a:rPr lang="en-US" altLang="ko-KR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 </a:t>
            </a:r>
            <a:r>
              <a:rPr lang="ko-KR" altLang="en-US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문제 도출 </a:t>
            </a:r>
            <a:r>
              <a:rPr lang="en-US" altLang="ko-KR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)</a:t>
            </a:r>
          </a:p>
          <a:p>
            <a:r>
              <a:rPr lang="en-US" altLang="ko-KR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2. </a:t>
            </a:r>
            <a:r>
              <a:rPr lang="ko-KR" altLang="en-US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일단 돌아가게 만들기      </a:t>
            </a:r>
            <a:r>
              <a:rPr lang="en-US" altLang="ko-KR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 </a:t>
            </a:r>
            <a:r>
              <a:rPr lang="ko-KR" altLang="en-US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구현</a:t>
            </a:r>
            <a:r>
              <a:rPr lang="en-US" altLang="ko-KR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)</a:t>
            </a:r>
          </a:p>
          <a:p>
            <a:r>
              <a:rPr lang="en-US" altLang="ko-KR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3. </a:t>
            </a:r>
            <a:r>
              <a:rPr lang="ko-KR" altLang="en-US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정말 잘 돌아가게 만들기 </a:t>
            </a:r>
            <a:r>
              <a:rPr lang="en-US" altLang="ko-KR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 </a:t>
            </a:r>
            <a:r>
              <a:rPr lang="ko-KR" altLang="en-US" sz="2800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리펙토링</a:t>
            </a:r>
            <a:r>
              <a:rPr lang="ko-KR" altLang="en-US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280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)</a:t>
            </a:r>
            <a:endParaRPr lang="ko-KR" altLang="en-US" sz="2800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625" y="4293096"/>
            <a:ext cx="1896423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120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2300608" y="836553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Chapter </a:t>
            </a:r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6</a:t>
            </a:r>
            <a:endParaRPr lang="en-US" altLang="ko-KR" sz="1600" b="1" u="sng" dirty="0" smtClean="0">
              <a:gradFill>
                <a:gsLst>
                  <a:gs pos="0">
                    <a:srgbClr val="00B0F0"/>
                  </a:gs>
                  <a:gs pos="100000">
                    <a:srgbClr val="00B0F0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3076" y="1418997"/>
            <a:ext cx="431514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800" spc="-9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문제 해결하기</a:t>
            </a:r>
            <a:endParaRPr lang="en-US" altLang="ko-KR" sz="3800" spc="-9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7659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: Stack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핵심 개념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44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10782" y="1484784"/>
            <a:ext cx="382508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Stack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은 한 쪽 끝에서만</a:t>
            </a: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자료를 넣거나 뺄 수 있는</a:t>
            </a: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선형 구조로 되어 있다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자료를 넣는 동작을 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Push</a:t>
            </a: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빼는 동작을 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Pop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이라고 한다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endParaRPr lang="en-US" altLang="ko-KR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 때 꺼내지는 자료는 가장</a:t>
            </a: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나중에 넣은 값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즉 가장 최근 값이</a:t>
            </a: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먼저 나오게 된다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 </a:t>
            </a:r>
            <a:endParaRPr lang="en-US" altLang="ko-KR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이를 </a:t>
            </a:r>
            <a:r>
              <a:rPr lang="en-US" altLang="ko-KR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Last In First Out</a:t>
            </a:r>
            <a:r>
              <a:rPr lang="ko-KR" altLang="en-US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구조라고 한다</a:t>
            </a: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lang="en-US" altLang="ko-KR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5937009" y="1616606"/>
            <a:ext cx="2606993" cy="2016223"/>
            <a:chOff x="4709813" y="1916833"/>
            <a:chExt cx="2606993" cy="2016223"/>
          </a:xfrm>
        </p:grpSpPr>
        <p:sp>
          <p:nvSpPr>
            <p:cNvPr id="6" name="직사각형 5"/>
            <p:cNvSpPr/>
            <p:nvPr/>
          </p:nvSpPr>
          <p:spPr>
            <a:xfrm>
              <a:off x="4709813" y="1916833"/>
              <a:ext cx="2606993" cy="201622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101600" dist="762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9814" y="2014083"/>
              <a:ext cx="2606992" cy="1873567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2410782" y="5651956"/>
            <a:ext cx="447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rgbClr val="FFC000"/>
                </a:solidFill>
                <a:latin typeface="나눔고딕" pitchFamily="50" charset="-127"/>
                <a:ea typeface="나눔고딕" pitchFamily="50" charset="-127"/>
              </a:rPr>
              <a:t>스택이</a:t>
            </a:r>
            <a:r>
              <a:rPr lang="ko-KR" altLang="en-US" dirty="0" smtClean="0">
                <a:solidFill>
                  <a:srgbClr val="FFC000"/>
                </a:solidFill>
                <a:latin typeface="나눔고딕" pitchFamily="50" charset="-127"/>
                <a:ea typeface="나눔고딕" pitchFamily="50" charset="-127"/>
              </a:rPr>
              <a:t> 활용되는 예들을 하나씩 들어 봅시다</a:t>
            </a:r>
            <a:r>
              <a:rPr lang="en-US" altLang="ko-KR" dirty="0" smtClean="0">
                <a:solidFill>
                  <a:srgbClr val="FFC000"/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solidFill>
                <a:srgbClr val="FFC000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81263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: Stack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테스트 목록 작성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1-2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45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10782" y="1484784"/>
            <a:ext cx="133081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테스트 목록</a:t>
            </a: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Xxx</a:t>
            </a:r>
          </a:p>
          <a:p>
            <a:pPr marL="285750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Bbb</a:t>
            </a: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dirty="0" err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Ccc</a:t>
            </a: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pPr marL="285750" indent="-285750">
              <a:buFontTx/>
              <a:buChar char="-"/>
            </a:pP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7038524" y="1616607"/>
            <a:ext cx="1505478" cy="1164322"/>
            <a:chOff x="4709813" y="1916833"/>
            <a:chExt cx="2606993" cy="2016223"/>
          </a:xfrm>
        </p:grpSpPr>
        <p:sp>
          <p:nvSpPr>
            <p:cNvPr id="6" name="직사각형 5"/>
            <p:cNvSpPr/>
            <p:nvPr/>
          </p:nvSpPr>
          <p:spPr>
            <a:xfrm>
              <a:off x="4709813" y="1916833"/>
              <a:ext cx="2606993" cy="201622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101600" dist="76200" algn="tl" rotWithShape="0">
                <a:prstClr val="black">
                  <a:alpha val="5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9814" y="2014083"/>
              <a:ext cx="2606992" cy="18735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2516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: Stack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의견 교환 및 공통 테스트 목록 작성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1-2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46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10782" y="1484784"/>
            <a:ext cx="13308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테스트 목록</a:t>
            </a: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</a:t>
            </a:r>
          </a:p>
          <a:p>
            <a:pPr marL="285750" indent="-285750">
              <a:buFontTx/>
              <a:buChar char="-"/>
            </a:pPr>
            <a:endParaRPr lang="en-US" altLang="ko-KR" dirty="0" smtClean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10782" y="5651956"/>
            <a:ext cx="5897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  <a:latin typeface="나눔고딕" pitchFamily="50" charset="-127"/>
                <a:ea typeface="나눔고딕" pitchFamily="50" charset="-127"/>
              </a:rPr>
              <a:t>각자가 작성한 </a:t>
            </a:r>
            <a:r>
              <a:rPr lang="ko-KR" altLang="en-US" dirty="0" err="1" smtClean="0">
                <a:solidFill>
                  <a:srgbClr val="FFC000"/>
                </a:solidFill>
                <a:latin typeface="나눔고딕" pitchFamily="50" charset="-127"/>
                <a:ea typeface="나눔고딕" pitchFamily="50" charset="-127"/>
              </a:rPr>
              <a:t>스택에</a:t>
            </a:r>
            <a:r>
              <a:rPr lang="ko-KR" altLang="en-US" dirty="0" smtClean="0">
                <a:solidFill>
                  <a:srgbClr val="FFC000"/>
                </a:solidFill>
                <a:latin typeface="나눔고딕" pitchFamily="50" charset="-127"/>
                <a:ea typeface="나눔고딕" pitchFamily="50" charset="-127"/>
              </a:rPr>
              <a:t> 대한 테스트 목록을 이야기해 봅시다</a:t>
            </a:r>
            <a:r>
              <a:rPr lang="en-US" altLang="ko-KR" dirty="0" smtClean="0">
                <a:solidFill>
                  <a:srgbClr val="FFC000"/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lang="ko-KR" altLang="en-US" dirty="0">
              <a:solidFill>
                <a:srgbClr val="FFC000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8681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: Stack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테스트 목록 구현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1-3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47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412120" y="4581128"/>
            <a:ext cx="2380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 smtClean="0">
                <a:solidFill>
                  <a:srgbClr val="FFC000"/>
                </a:solidFill>
                <a:latin typeface="나눔고딕" pitchFamily="50" charset="-127"/>
                <a:ea typeface="나눔고딕" pitchFamily="50" charset="-127"/>
              </a:rPr>
              <a:t>Let’s TDD</a:t>
            </a:r>
            <a:endParaRPr lang="ko-KR" altLang="en-US" sz="4000" b="1" dirty="0">
              <a:solidFill>
                <a:srgbClr val="FFC00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56792"/>
            <a:ext cx="4381500" cy="2886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2985" y="5517232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:</a:t>
            </a:r>
            <a:r>
              <a:rPr lang="ko-KR" altLang="en-US" dirty="0" smtClean="0">
                <a:solidFill>
                  <a:schemeClr val="bg1"/>
                </a:solidFill>
              </a:rPr>
              <a:t>의도된 실패</a:t>
            </a:r>
            <a:r>
              <a:rPr lang="en-US" altLang="ko-KR" dirty="0" smtClean="0">
                <a:solidFill>
                  <a:schemeClr val="bg1"/>
                </a:solidFill>
              </a:rPr>
              <a:t>-&gt;</a:t>
            </a:r>
            <a:r>
              <a:rPr lang="ko-KR" altLang="en-US" dirty="0" smtClean="0">
                <a:solidFill>
                  <a:schemeClr val="bg1"/>
                </a:solidFill>
              </a:rPr>
              <a:t>일단 되게</a:t>
            </a:r>
            <a:r>
              <a:rPr lang="en-US" altLang="ko-KR" dirty="0" smtClean="0">
                <a:solidFill>
                  <a:schemeClr val="bg1"/>
                </a:solidFill>
              </a:rPr>
              <a:t>-&gt;</a:t>
            </a:r>
            <a:r>
              <a:rPr lang="ko-KR" altLang="en-US" dirty="0" smtClean="0">
                <a:solidFill>
                  <a:schemeClr val="bg1"/>
                </a:solidFill>
              </a:rPr>
              <a:t>정말 잘되게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 flipV="1">
            <a:off x="3268104" y="5886564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 flipV="1">
            <a:off x="4503377" y="5886564"/>
            <a:ext cx="288032" cy="288032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 flipV="1">
            <a:off x="5792900" y="5886564"/>
            <a:ext cx="288032" cy="288032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0327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2300608" y="836553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Chapter </a:t>
            </a:r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5-1</a:t>
            </a:r>
            <a:endParaRPr lang="en-US" altLang="ko-KR" sz="1600" b="1" u="sng" dirty="0" smtClean="0">
              <a:gradFill>
                <a:gsLst>
                  <a:gs pos="0">
                    <a:srgbClr val="00B0F0"/>
                  </a:gs>
                  <a:gs pos="100000">
                    <a:srgbClr val="00B0F0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3076" y="1418997"/>
            <a:ext cx="431514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800" spc="-9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 </a:t>
            </a:r>
            <a:r>
              <a:rPr lang="en-US" altLang="ko-KR" sz="3800" spc="-90" dirty="0" err="1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Tranning</a:t>
            </a:r>
            <a:endParaRPr lang="en-US" altLang="ko-KR" sz="3800" spc="-9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47600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프로토콜 소개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49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타원 7"/>
          <p:cNvSpPr/>
          <p:nvPr/>
        </p:nvSpPr>
        <p:spPr>
          <a:xfrm>
            <a:off x="2555776" y="2204864"/>
            <a:ext cx="720080" cy="72008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881878" y="2204864"/>
            <a:ext cx="720080" cy="72008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2267" y="3080450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A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65427" y="308045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B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12" name="직선 연결선 11"/>
          <p:cNvCxnSpPr>
            <a:stCxn id="8" idx="6"/>
            <a:endCxn id="16" idx="2"/>
          </p:cNvCxnSpPr>
          <p:nvPr/>
        </p:nvCxnSpPr>
        <p:spPr>
          <a:xfrm>
            <a:off x="3275856" y="2564904"/>
            <a:ext cx="3606022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4644008" y="2312876"/>
            <a:ext cx="901750" cy="504056"/>
          </a:xfrm>
          <a:prstGeom prst="rect">
            <a:avLst/>
          </a:prstGeom>
          <a:gradFill flip="none" rotWithShape="1">
            <a:gsLst>
              <a:gs pos="1000">
                <a:srgbClr val="78DCF0"/>
              </a:gs>
              <a:gs pos="5000">
                <a:srgbClr val="30C9E8"/>
              </a:gs>
              <a:gs pos="70000">
                <a:srgbClr val="0D515F"/>
              </a:gs>
            </a:gsLst>
            <a:lin ang="2700000" scaled="1"/>
            <a:tileRect/>
          </a:gra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메시지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32267" y="3717032"/>
            <a:ext cx="4770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프로토콜은 두 대상이 메시지를 주고 받기 위한</a:t>
            </a:r>
            <a:endParaRPr lang="en-US" altLang="ko-KR" dirty="0" smtClean="0">
              <a:solidFill>
                <a:srgbClr val="FFC000"/>
              </a:solidFill>
            </a:endParaRPr>
          </a:p>
          <a:p>
            <a:r>
              <a:rPr lang="ko-KR" altLang="en-US" dirty="0" smtClean="0">
                <a:solidFill>
                  <a:srgbClr val="FFC000"/>
                </a:solidFill>
              </a:rPr>
              <a:t>규칙에 대한 정의입니다</a:t>
            </a:r>
            <a:r>
              <a:rPr lang="en-US" altLang="ko-KR" dirty="0" smtClean="0">
                <a:solidFill>
                  <a:srgbClr val="FFC000"/>
                </a:solidFill>
              </a:rPr>
              <a:t>.</a:t>
            </a:r>
            <a:endParaRPr lang="ko-KR" alt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180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OOP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탄</a:t>
            </a:r>
            <a:r>
              <a:rPr lang="ko-KR" altLang="en-US" sz="1200" b="1" kern="0" spc="-30" dirty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생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5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그림 19" descr="C:\Users\LinDol\Desktop\세미나 준비\이미지\Alan-kay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307" y="1348070"/>
            <a:ext cx="1904365" cy="1385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그림 20" descr="C:\Users\LinDol\Desktop\세미나 준비\이미지\boys-and-alto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672" y="1348070"/>
            <a:ext cx="1918335" cy="1382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그림 21" descr="C:\Users\LinDol\Desktop\세미나 준비\이미지\Xerox_Alto_mit_Rechne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007" y="1339815"/>
            <a:ext cx="1043305" cy="13906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직사각형 4"/>
          <p:cNvSpPr/>
          <p:nvPr/>
        </p:nvSpPr>
        <p:spPr>
          <a:xfrm>
            <a:off x="5922862" y="2771636"/>
            <a:ext cx="1457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solidFill>
                  <a:srgbClr val="FFC000"/>
                </a:solidFill>
              </a:rPr>
              <a:t>‘Xerox Alto’</a:t>
            </a:r>
            <a:endParaRPr lang="ko-KR" altLang="en-US" dirty="0">
              <a:solidFill>
                <a:srgbClr val="FFC000"/>
              </a:solidFill>
            </a:endParaRPr>
          </a:p>
        </p:txBody>
      </p:sp>
      <p:pic>
        <p:nvPicPr>
          <p:cNvPr id="23" name="그림 22" descr="C:\Users\LinDol\Desktop\세미나 준비\이미지\Kay-Alan-500004718-03-01-src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307" y="3140968"/>
            <a:ext cx="1565275" cy="118935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직사각형 6"/>
          <p:cNvSpPr/>
          <p:nvPr/>
        </p:nvSpPr>
        <p:spPr>
          <a:xfrm>
            <a:off x="2514306" y="4472474"/>
            <a:ext cx="60181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ko-KR" dirty="0">
                <a:solidFill>
                  <a:schemeClr val="bg1">
                    <a:lumMod val="75000"/>
                  </a:schemeClr>
                </a:solidFill>
              </a:rPr>
              <a:t>그는</a:t>
            </a:r>
            <a:r>
              <a:rPr lang="en-US" altLang="ko-KR" dirty="0">
                <a:solidFill>
                  <a:schemeClr val="bg1">
                    <a:lumMod val="75000"/>
                  </a:schemeClr>
                </a:solidFill>
              </a:rPr>
              <a:t> FLEX </a:t>
            </a:r>
            <a:r>
              <a:rPr lang="ko-KR" altLang="ko-KR" dirty="0">
                <a:solidFill>
                  <a:schemeClr val="bg1">
                    <a:lumMod val="75000"/>
                  </a:schemeClr>
                </a:solidFill>
              </a:rPr>
              <a:t>머신</a:t>
            </a:r>
            <a:r>
              <a:rPr lang="en-US" altLang="ko-KR" dirty="0">
                <a:solidFill>
                  <a:schemeClr val="bg1">
                    <a:lumMod val="75000"/>
                  </a:schemeClr>
                </a:solidFill>
              </a:rPr>
              <a:t>, Alto, </a:t>
            </a:r>
            <a:r>
              <a:rPr lang="ko-KR" altLang="ko-KR" dirty="0" err="1">
                <a:solidFill>
                  <a:schemeClr val="bg1">
                    <a:lumMod val="75000"/>
                  </a:schemeClr>
                </a:solidFill>
              </a:rPr>
              <a:t>다이나북으로</a:t>
            </a:r>
            <a:r>
              <a:rPr lang="ko-KR" altLang="ko-KR" dirty="0">
                <a:solidFill>
                  <a:schemeClr val="bg1">
                    <a:lumMod val="75000"/>
                  </a:schemeClr>
                </a:solidFill>
              </a:rPr>
              <a:t> 연결되는 개인용 컴퓨터들에서 동작하는 </a:t>
            </a:r>
            <a:r>
              <a:rPr lang="ko-KR" altLang="ko-KR" dirty="0">
                <a:solidFill>
                  <a:srgbClr val="FFC000"/>
                </a:solidFill>
              </a:rPr>
              <a:t>프로그래밍 언어는 인간의 생각을 그대로 표현할 수 있어야 한다고 판단했다</a:t>
            </a:r>
            <a:r>
              <a:rPr lang="en-US" altLang="ko-KR" dirty="0">
                <a:solidFill>
                  <a:srgbClr val="FFC000"/>
                </a:solidFill>
              </a:rPr>
              <a:t>. </a:t>
            </a:r>
            <a:r>
              <a:rPr lang="ko-KR" altLang="ko-KR" dirty="0">
                <a:solidFill>
                  <a:srgbClr val="FFC000"/>
                </a:solidFill>
              </a:rPr>
              <a:t>즉</a:t>
            </a:r>
            <a:r>
              <a:rPr lang="en-US" altLang="ko-KR" dirty="0">
                <a:solidFill>
                  <a:srgbClr val="FFC000"/>
                </a:solidFill>
              </a:rPr>
              <a:t>, </a:t>
            </a:r>
            <a:r>
              <a:rPr lang="ko-KR" altLang="ko-KR" dirty="0">
                <a:solidFill>
                  <a:srgbClr val="FFC000"/>
                </a:solidFill>
              </a:rPr>
              <a:t>어린아이조차도 충분히 자신의 생각을 잘 표현할 수 있어야 했다</a:t>
            </a:r>
            <a:r>
              <a:rPr lang="en-US" altLang="ko-KR" dirty="0">
                <a:solidFill>
                  <a:srgbClr val="FFC000"/>
                </a:solidFill>
              </a:rPr>
              <a:t>.</a:t>
            </a:r>
            <a:r>
              <a:rPr lang="en-US" altLang="ko-KR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ko-KR" altLang="ko-KR" dirty="0">
                <a:solidFill>
                  <a:schemeClr val="bg1">
                    <a:lumMod val="75000"/>
                  </a:schemeClr>
                </a:solidFill>
              </a:rPr>
              <a:t>이 사상은 최초의 객체 지향 언어인 </a:t>
            </a:r>
            <a:r>
              <a:rPr lang="ko-KR" altLang="ko-KR" dirty="0" err="1">
                <a:solidFill>
                  <a:schemeClr val="bg1">
                    <a:lumMod val="75000"/>
                  </a:schemeClr>
                </a:solidFill>
              </a:rPr>
              <a:t>스몰토크의</a:t>
            </a:r>
            <a:r>
              <a:rPr lang="ko-KR" altLang="ko-KR" dirty="0">
                <a:solidFill>
                  <a:schemeClr val="bg1">
                    <a:lumMod val="75000"/>
                  </a:schemeClr>
                </a:solidFill>
              </a:rPr>
              <a:t> 탄생으로 일차적인 결실을 맺게 되었다</a:t>
            </a:r>
            <a:r>
              <a:rPr lang="en-US" altLang="ko-KR" dirty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ko-KR" altLang="ko-KR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1960" y="3985319"/>
            <a:ext cx="3515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smtClean="0">
                <a:solidFill>
                  <a:schemeClr val="bg1">
                    <a:lumMod val="75000"/>
                  </a:schemeClr>
                </a:solidFill>
              </a:rPr>
              <a:t>다이나 북을 사용하는 어린이들에 대한 </a:t>
            </a:r>
            <a:r>
              <a:rPr lang="ko-KR" altLang="en-US" sz="1400" dirty="0" err="1" smtClean="0">
                <a:solidFill>
                  <a:schemeClr val="bg1">
                    <a:lumMod val="75000"/>
                  </a:schemeClr>
                </a:solidFill>
              </a:rPr>
              <a:t>컨셉</a:t>
            </a:r>
            <a:endParaRPr lang="ko-KR" alt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708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프로토콜 소개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50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타원 7"/>
          <p:cNvSpPr/>
          <p:nvPr/>
        </p:nvSpPr>
        <p:spPr>
          <a:xfrm>
            <a:off x="2555776" y="1700808"/>
            <a:ext cx="720080" cy="72008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2267" y="2987660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A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65427" y="298766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B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12" name="직선 연결선 11"/>
          <p:cNvCxnSpPr>
            <a:stCxn id="8" idx="6"/>
          </p:cNvCxnSpPr>
          <p:nvPr/>
        </p:nvCxnSpPr>
        <p:spPr>
          <a:xfrm>
            <a:off x="3275856" y="2060848"/>
            <a:ext cx="3606022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4644008" y="1808820"/>
            <a:ext cx="901750" cy="504056"/>
          </a:xfrm>
          <a:prstGeom prst="rect">
            <a:avLst/>
          </a:prstGeom>
          <a:gradFill flip="none" rotWithShape="1">
            <a:gsLst>
              <a:gs pos="1000">
                <a:srgbClr val="78DCF0"/>
              </a:gs>
              <a:gs pos="5000">
                <a:srgbClr val="30C9E8"/>
              </a:gs>
              <a:gs pos="70000">
                <a:srgbClr val="0D515F"/>
              </a:gs>
            </a:gsLst>
            <a:lin ang="2700000" scaled="1"/>
            <a:tileRect/>
          </a:gra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메시지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886" y="1340768"/>
            <a:ext cx="1002490" cy="13822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3717032"/>
            <a:ext cx="5141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간단한 전광판에 메시지를 출력하기 위한 프로토콜</a:t>
            </a:r>
            <a:endParaRPr lang="ko-KR" altLang="en-US" dirty="0">
              <a:solidFill>
                <a:srgbClr val="FFC000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555776" y="4509120"/>
            <a:ext cx="1368152" cy="4320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명령코드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923928" y="4509120"/>
            <a:ext cx="4464496" cy="43204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명령이 포함하는 메시지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2267" y="5229200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4Byte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7944" y="522920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N Byte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218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프로토콜 소개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51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411760" y="1628800"/>
            <a:ext cx="21339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명령 코드</a:t>
            </a:r>
            <a:endParaRPr lang="en-US" altLang="ko-KR" dirty="0" smtClean="0">
              <a:solidFill>
                <a:schemeClr val="bg1"/>
              </a:solidFill>
            </a:endParaRPr>
          </a:p>
          <a:p>
            <a:endParaRPr lang="en-US" altLang="ko-KR" dirty="0" smtClean="0">
              <a:solidFill>
                <a:schemeClr val="bg1"/>
              </a:solidFill>
            </a:endParaRPr>
          </a:p>
          <a:p>
            <a:pPr marL="342900" indent="-342900">
              <a:buAutoNum type="arabicPlain" startAt="1000"/>
            </a:pPr>
            <a:r>
              <a:rPr lang="ko-KR" altLang="en-US" dirty="0" smtClean="0">
                <a:solidFill>
                  <a:schemeClr val="bg1"/>
                </a:solidFill>
              </a:rPr>
              <a:t> 메시지 보내기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en-US" altLang="ko-KR" dirty="0" smtClean="0">
                <a:solidFill>
                  <a:schemeClr val="bg1"/>
                </a:solidFill>
              </a:rPr>
              <a:t>1002 </a:t>
            </a:r>
            <a:r>
              <a:rPr lang="ko-KR" altLang="en-US" dirty="0" smtClean="0">
                <a:solidFill>
                  <a:schemeClr val="bg1"/>
                </a:solidFill>
              </a:rPr>
              <a:t>이름 바꾸기</a:t>
            </a:r>
            <a:endParaRPr lang="en-US" altLang="ko-KR" dirty="0" smtClean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411759" y="2924944"/>
            <a:ext cx="46085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메시지 보내기</a:t>
            </a:r>
            <a:endParaRPr lang="en-US" altLang="ko-KR" dirty="0" smtClean="0">
              <a:solidFill>
                <a:srgbClr val="FFC000"/>
              </a:solidFill>
            </a:endParaRPr>
          </a:p>
          <a:p>
            <a:endParaRPr lang="en-US" altLang="ko-KR" dirty="0" smtClean="0">
              <a:solidFill>
                <a:schemeClr val="bg1"/>
              </a:solidFill>
            </a:endParaRPr>
          </a:p>
          <a:p>
            <a:pPr marL="342900" indent="-342900">
              <a:buAutoNum type="arabicPlain" startAt="1000"/>
            </a:pPr>
            <a:r>
              <a:rPr lang="ko-KR" altLang="en-US" dirty="0" smtClean="0">
                <a:solidFill>
                  <a:schemeClr val="bg1"/>
                </a:solidFill>
              </a:rPr>
              <a:t>     명령 </a:t>
            </a:r>
            <a:r>
              <a:rPr lang="ko-KR" altLang="en-US" dirty="0" smtClean="0">
                <a:solidFill>
                  <a:schemeClr val="bg1"/>
                </a:solidFill>
              </a:rPr>
              <a:t>코드                    </a:t>
            </a:r>
            <a:r>
              <a:rPr lang="en-US" altLang="ko-KR" dirty="0" smtClean="0">
                <a:solidFill>
                  <a:schemeClr val="bg1"/>
                </a:solidFill>
              </a:rPr>
              <a:t>( 4 </a:t>
            </a:r>
            <a:r>
              <a:rPr lang="en-US" altLang="ko-KR" dirty="0" smtClean="0">
                <a:solidFill>
                  <a:schemeClr val="bg1"/>
                </a:solidFill>
              </a:rPr>
              <a:t>byte )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en-US" altLang="ko-KR" dirty="0" smtClean="0">
                <a:solidFill>
                  <a:schemeClr val="bg1"/>
                </a:solidFill>
              </a:rPr>
              <a:t>length   </a:t>
            </a:r>
            <a:r>
              <a:rPr lang="ko-KR" altLang="en-US" dirty="0" smtClean="0">
                <a:solidFill>
                  <a:schemeClr val="bg1"/>
                </a:solidFill>
              </a:rPr>
              <a:t>길이                            </a:t>
            </a:r>
            <a:r>
              <a:rPr lang="en-US" altLang="ko-KR" dirty="0" smtClean="0">
                <a:solidFill>
                  <a:schemeClr val="bg1"/>
                </a:solidFill>
              </a:rPr>
              <a:t>( 4 byte )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en-US" altLang="ko-KR" dirty="0" smtClean="0">
                <a:solidFill>
                  <a:schemeClr val="bg1"/>
                </a:solidFill>
              </a:rPr>
              <a:t>n-byte  </a:t>
            </a:r>
            <a:r>
              <a:rPr lang="ko-KR" altLang="en-US" dirty="0" smtClean="0">
                <a:solidFill>
                  <a:schemeClr val="bg1"/>
                </a:solidFill>
              </a:rPr>
              <a:t>문자열 바이트 </a:t>
            </a:r>
            <a:r>
              <a:rPr lang="ko-KR" altLang="en-US" dirty="0" smtClean="0">
                <a:solidFill>
                  <a:schemeClr val="bg1"/>
                </a:solidFill>
              </a:rPr>
              <a:t>데이터    </a:t>
            </a:r>
            <a:r>
              <a:rPr lang="en-US" altLang="ko-KR" dirty="0" smtClean="0">
                <a:solidFill>
                  <a:schemeClr val="bg1"/>
                </a:solidFill>
              </a:rPr>
              <a:t>( 4 byte )</a:t>
            </a:r>
            <a:endParaRPr lang="en-US" altLang="ko-KR" dirty="0" smtClean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09188" y="4509120"/>
            <a:ext cx="31373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이름 바꾸기</a:t>
            </a:r>
            <a:endParaRPr lang="en-US" altLang="ko-KR" dirty="0" smtClean="0">
              <a:solidFill>
                <a:srgbClr val="FFC000"/>
              </a:solidFill>
            </a:endParaRPr>
          </a:p>
          <a:p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en-US" altLang="ko-KR" dirty="0" smtClean="0">
                <a:solidFill>
                  <a:schemeClr val="bg1"/>
                </a:solidFill>
              </a:rPr>
              <a:t>1002</a:t>
            </a:r>
            <a:r>
              <a:rPr lang="ko-KR" altLang="en-US" dirty="0" smtClean="0">
                <a:solidFill>
                  <a:schemeClr val="bg1"/>
                </a:solidFill>
              </a:rPr>
              <a:t>    명령 코드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en-US" altLang="ko-KR" dirty="0" smtClean="0">
                <a:solidFill>
                  <a:schemeClr val="bg1"/>
                </a:solidFill>
              </a:rPr>
              <a:t>length   </a:t>
            </a:r>
            <a:r>
              <a:rPr lang="ko-KR" altLang="en-US" dirty="0" smtClean="0">
                <a:solidFill>
                  <a:schemeClr val="bg1"/>
                </a:solidFill>
              </a:rPr>
              <a:t>길이</a:t>
            </a:r>
            <a:endParaRPr lang="en-US" altLang="ko-KR" dirty="0" smtClean="0">
              <a:solidFill>
                <a:schemeClr val="bg1"/>
              </a:solidFill>
            </a:endParaRPr>
          </a:p>
          <a:p>
            <a:r>
              <a:rPr lang="en-US" altLang="ko-KR" dirty="0" smtClean="0">
                <a:solidFill>
                  <a:schemeClr val="bg1"/>
                </a:solidFill>
              </a:rPr>
              <a:t>n-byte  </a:t>
            </a:r>
            <a:r>
              <a:rPr lang="ko-KR" altLang="en-US" dirty="0" smtClean="0">
                <a:solidFill>
                  <a:schemeClr val="bg1"/>
                </a:solidFill>
              </a:rPr>
              <a:t>문자열 바이트 데이터</a:t>
            </a:r>
            <a:endParaRPr lang="en-US" altLang="ko-K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29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모듈 인터페이스 소개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52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700808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>
                <a:solidFill>
                  <a:srgbClr val="FFC000"/>
                </a:solidFill>
              </a:rPr>
              <a:t>PacketMaker</a:t>
            </a:r>
            <a:r>
              <a:rPr lang="en-US" altLang="ko-KR" dirty="0" smtClean="0">
                <a:solidFill>
                  <a:srgbClr val="FFC000"/>
                </a:solidFill>
              </a:rPr>
              <a:t> </a:t>
            </a:r>
            <a:endParaRPr lang="ko-KR" altLang="en-US" dirty="0">
              <a:solidFill>
                <a:srgbClr val="FFC000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555776" y="5085184"/>
            <a:ext cx="1368152" cy="4320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명령코드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923928" y="5085184"/>
            <a:ext cx="4464496" cy="43204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명령이 포함하는 메시지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1461" y="2492896"/>
            <a:ext cx="46330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…</a:t>
            </a:r>
          </a:p>
          <a:p>
            <a:r>
              <a:rPr lang="en-US" altLang="ko-KR" dirty="0" err="1" smtClean="0">
                <a:solidFill>
                  <a:schemeClr val="bg1"/>
                </a:solidFill>
              </a:rPr>
              <a:t>PacketMaker</a:t>
            </a:r>
            <a:r>
              <a:rPr lang="en-US" altLang="ko-KR" dirty="0" smtClean="0">
                <a:solidFill>
                  <a:schemeClr val="bg1"/>
                </a:solidFill>
              </a:rPr>
              <a:t> packet= new </a:t>
            </a:r>
            <a:r>
              <a:rPr lang="en-US" altLang="ko-KR" dirty="0" err="1" smtClean="0">
                <a:solidFill>
                  <a:schemeClr val="bg1"/>
                </a:solidFill>
              </a:rPr>
              <a:t>PacketMaker</a:t>
            </a:r>
            <a:r>
              <a:rPr lang="en-US" altLang="ko-KR" dirty="0" smtClean="0">
                <a:solidFill>
                  <a:schemeClr val="bg1"/>
                </a:solidFill>
              </a:rPr>
              <a:t>();</a:t>
            </a:r>
          </a:p>
          <a:p>
            <a:r>
              <a:rPr lang="en-US" altLang="ko-KR" dirty="0" err="1" smtClean="0">
                <a:solidFill>
                  <a:schemeClr val="bg1"/>
                </a:solidFill>
              </a:rPr>
              <a:t>packet.setCommand</a:t>
            </a:r>
            <a:r>
              <a:rPr lang="en-US" altLang="ko-KR" dirty="0" smtClean="0">
                <a:solidFill>
                  <a:schemeClr val="bg1"/>
                </a:solidFill>
              </a:rPr>
              <a:t>(1000);</a:t>
            </a:r>
          </a:p>
          <a:p>
            <a:r>
              <a:rPr lang="en-US" altLang="ko-KR" dirty="0" err="1" smtClean="0">
                <a:solidFill>
                  <a:schemeClr val="bg1"/>
                </a:solidFill>
              </a:rPr>
              <a:t>packet.putString</a:t>
            </a:r>
            <a:r>
              <a:rPr lang="en-US" altLang="ko-KR" dirty="0" smtClean="0">
                <a:solidFill>
                  <a:schemeClr val="bg1"/>
                </a:solidFill>
              </a:rPr>
              <a:t>(“</a:t>
            </a:r>
            <a:r>
              <a:rPr lang="ko-KR" altLang="en-US" dirty="0" err="1" smtClean="0">
                <a:solidFill>
                  <a:schemeClr val="bg1"/>
                </a:solidFill>
              </a:rPr>
              <a:t>나랏말쌈이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</a:rPr>
              <a:t>뒹국에</a:t>
            </a:r>
            <a:r>
              <a:rPr lang="ko-KR" altLang="en-US" dirty="0" smtClean="0">
                <a:solidFill>
                  <a:schemeClr val="bg1"/>
                </a:solidFill>
              </a:rPr>
              <a:t> 닿아</a:t>
            </a:r>
            <a:r>
              <a:rPr lang="en-US" altLang="ko-KR" dirty="0" smtClean="0">
                <a:solidFill>
                  <a:schemeClr val="bg1"/>
                </a:solidFill>
              </a:rPr>
              <a:t>”);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byte[] </a:t>
            </a:r>
            <a:r>
              <a:rPr lang="en-US" altLang="ko-KR" dirty="0" err="1" smtClean="0">
                <a:solidFill>
                  <a:schemeClr val="bg1"/>
                </a:solidFill>
              </a:rPr>
              <a:t>rawMessage</a:t>
            </a:r>
            <a:r>
              <a:rPr lang="en-US" altLang="ko-KR" dirty="0" smtClean="0">
                <a:solidFill>
                  <a:schemeClr val="bg1"/>
                </a:solidFill>
              </a:rPr>
              <a:t>= </a:t>
            </a:r>
            <a:r>
              <a:rPr lang="en-US" altLang="ko-KR" dirty="0" err="1" smtClean="0">
                <a:solidFill>
                  <a:schemeClr val="bg1"/>
                </a:solidFill>
              </a:rPr>
              <a:t>packet.build</a:t>
            </a:r>
            <a:r>
              <a:rPr lang="en-US" altLang="ko-KR" dirty="0" smtClean="0">
                <a:solidFill>
                  <a:schemeClr val="bg1"/>
                </a:solidFill>
              </a:rPr>
              <a:t>();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…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555776" y="4581128"/>
            <a:ext cx="5139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Byte[] </a:t>
            </a:r>
            <a:r>
              <a:rPr lang="en-US" altLang="ko-KR" dirty="0" err="1" smtClean="0">
                <a:solidFill>
                  <a:schemeClr val="bg1"/>
                </a:solidFill>
              </a:rPr>
              <a:t>rawMessage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ko-KR" altLang="en-US" dirty="0" smtClean="0">
                <a:solidFill>
                  <a:schemeClr val="bg1"/>
                </a:solidFill>
              </a:rPr>
              <a:t>는 아래와 같은 구조를 갖는다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16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테스트 목록 작성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2-3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53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700808"/>
            <a:ext cx="3988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프로토콜에 맞는 데이터를 생성하는</a:t>
            </a:r>
            <a:endParaRPr lang="en-US" altLang="ko-KR" dirty="0" smtClean="0">
              <a:solidFill>
                <a:srgbClr val="FFC000"/>
              </a:solidFill>
            </a:endParaRPr>
          </a:p>
          <a:p>
            <a:r>
              <a:rPr lang="en-US" altLang="ko-KR" dirty="0" err="1" smtClean="0">
                <a:solidFill>
                  <a:srgbClr val="FFC000"/>
                </a:solidFill>
              </a:rPr>
              <a:t>PacketMaker</a:t>
            </a:r>
            <a:r>
              <a:rPr lang="en-US" altLang="ko-KR" dirty="0" smtClean="0">
                <a:solidFill>
                  <a:srgbClr val="FFC000"/>
                </a:solidFill>
              </a:rPr>
              <a:t> </a:t>
            </a:r>
            <a:r>
              <a:rPr lang="ko-KR" altLang="en-US" dirty="0" smtClean="0">
                <a:solidFill>
                  <a:srgbClr val="FFC000"/>
                </a:solidFill>
              </a:rPr>
              <a:t>모듈에 대한 테스트 목록</a:t>
            </a:r>
            <a:endParaRPr lang="en-US" altLang="ko-KR" dirty="0" smtClean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1460" y="2492896"/>
            <a:ext cx="58369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11760" y="5229200"/>
            <a:ext cx="4262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각자가 생각하는 테스트 할 것들에 대해서</a:t>
            </a:r>
            <a:endParaRPr lang="en-US" altLang="ko-KR" dirty="0" smtClean="0">
              <a:solidFill>
                <a:srgbClr val="FFC000"/>
              </a:solidFill>
            </a:endParaRPr>
          </a:p>
          <a:p>
            <a:r>
              <a:rPr lang="ko-KR" altLang="en-US" dirty="0" smtClean="0">
                <a:solidFill>
                  <a:srgbClr val="FFC000"/>
                </a:solidFill>
              </a:rPr>
              <a:t>목록을 작성해 보세요</a:t>
            </a:r>
            <a:r>
              <a:rPr lang="en-US" altLang="ko-KR" dirty="0" smtClean="0">
                <a:solidFill>
                  <a:srgbClr val="FFC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60110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의견 교환 및 공통 테스트 목록 작성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2-4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54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700808"/>
            <a:ext cx="3988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프로토콜에 맞는 데이터를 생성하는</a:t>
            </a:r>
            <a:endParaRPr lang="en-US" altLang="ko-KR" dirty="0" smtClean="0">
              <a:solidFill>
                <a:srgbClr val="FFC000"/>
              </a:solidFill>
            </a:endParaRPr>
          </a:p>
          <a:p>
            <a:r>
              <a:rPr lang="en-US" altLang="ko-KR" dirty="0" err="1" smtClean="0">
                <a:solidFill>
                  <a:srgbClr val="FFC000"/>
                </a:solidFill>
              </a:rPr>
              <a:t>PacketMaker</a:t>
            </a:r>
            <a:r>
              <a:rPr lang="en-US" altLang="ko-KR" dirty="0" smtClean="0">
                <a:solidFill>
                  <a:srgbClr val="FFC000"/>
                </a:solidFill>
              </a:rPr>
              <a:t> </a:t>
            </a:r>
            <a:r>
              <a:rPr lang="ko-KR" altLang="en-US" dirty="0" smtClean="0">
                <a:solidFill>
                  <a:srgbClr val="FFC000"/>
                </a:solidFill>
              </a:rPr>
              <a:t>모듈에 대한 테스트 목록</a:t>
            </a:r>
            <a:endParaRPr lang="en-US" altLang="ko-KR" dirty="0" smtClean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1460" y="2492896"/>
            <a:ext cx="58369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4042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모듈 테스트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en-US" altLang="ko-KR" b="1" spc="-50" dirty="0" err="1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PacketMaker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테스트 목록 구현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2-5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55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483768" y="4437112"/>
            <a:ext cx="5325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 smtClean="0">
                <a:solidFill>
                  <a:srgbClr val="FFC000"/>
                </a:solidFill>
                <a:latin typeface="나눔고딕" pitchFamily="50" charset="-127"/>
                <a:ea typeface="나눔고딕" pitchFamily="50" charset="-127"/>
              </a:rPr>
              <a:t>Let’s TDD with Pair PP</a:t>
            </a:r>
            <a:endParaRPr lang="ko-KR" altLang="en-US" sz="4000" b="1" dirty="0">
              <a:solidFill>
                <a:srgbClr val="FFC00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7479" y="5301208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:</a:t>
            </a:r>
            <a:r>
              <a:rPr lang="ko-KR" altLang="en-US" dirty="0" smtClean="0">
                <a:solidFill>
                  <a:schemeClr val="bg1"/>
                </a:solidFill>
              </a:rPr>
              <a:t>의도된 실패</a:t>
            </a:r>
            <a:r>
              <a:rPr lang="en-US" altLang="ko-KR" dirty="0" smtClean="0">
                <a:solidFill>
                  <a:schemeClr val="bg1"/>
                </a:solidFill>
              </a:rPr>
              <a:t>-&gt;</a:t>
            </a:r>
            <a:r>
              <a:rPr lang="ko-KR" altLang="en-US" dirty="0" smtClean="0">
                <a:solidFill>
                  <a:schemeClr val="bg1"/>
                </a:solidFill>
              </a:rPr>
              <a:t>일단 되게</a:t>
            </a:r>
            <a:r>
              <a:rPr lang="en-US" altLang="ko-KR" dirty="0" smtClean="0">
                <a:solidFill>
                  <a:schemeClr val="bg1"/>
                </a:solidFill>
              </a:rPr>
              <a:t>-&gt;</a:t>
            </a:r>
            <a:r>
              <a:rPr lang="ko-KR" altLang="en-US" dirty="0" smtClean="0">
                <a:solidFill>
                  <a:schemeClr val="bg1"/>
                </a:solidFill>
              </a:rPr>
              <a:t>정말 잘되게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 flipV="1">
            <a:off x="3802598" y="5670540"/>
            <a:ext cx="288032" cy="288032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 flipV="1">
            <a:off x="5037871" y="5670540"/>
            <a:ext cx="288032" cy="288032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 flipV="1">
            <a:off x="6327394" y="5670540"/>
            <a:ext cx="288032" cy="288032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040" y="1484784"/>
            <a:ext cx="4283272" cy="28590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4356" y="1648950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>
                    <a:lumMod val="65000"/>
                  </a:schemeClr>
                </a:solidFill>
              </a:rPr>
              <a:t>20 minute</a:t>
            </a:r>
            <a:endParaRPr lang="ko-KR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773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간단한 전광판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모듈에 대한 실제 동작 테스트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3-1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56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483768" y="1412776"/>
            <a:ext cx="613982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Server: 000.000.000.000</a:t>
            </a:r>
          </a:p>
          <a:p>
            <a:r>
              <a:rPr lang="en-US" altLang="ko-KR" sz="4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Port: 7787</a:t>
            </a:r>
            <a:endParaRPr lang="ko-KR" altLang="en-US" sz="400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95536" y="2852936"/>
            <a:ext cx="4496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전광판 호스트에 접속 후 </a:t>
            </a:r>
            <a:r>
              <a:rPr lang="en-US" altLang="ko-KR" dirty="0" err="1" smtClean="0">
                <a:solidFill>
                  <a:srgbClr val="FFC000"/>
                </a:solidFill>
              </a:rPr>
              <a:t>PacketMaker</a:t>
            </a:r>
            <a:r>
              <a:rPr lang="en-US" altLang="ko-KR" dirty="0" smtClean="0">
                <a:solidFill>
                  <a:srgbClr val="FFC000"/>
                </a:solidFill>
              </a:rPr>
              <a:t> </a:t>
            </a:r>
            <a:r>
              <a:rPr lang="ko-KR" altLang="en-US" dirty="0" smtClean="0">
                <a:solidFill>
                  <a:srgbClr val="FFC000"/>
                </a:solidFill>
              </a:rPr>
              <a:t>통해</a:t>
            </a:r>
            <a:endParaRPr lang="en-US" altLang="ko-KR" dirty="0" smtClean="0">
              <a:solidFill>
                <a:srgbClr val="FFC000"/>
              </a:solidFill>
            </a:endParaRPr>
          </a:p>
          <a:p>
            <a:r>
              <a:rPr lang="ko-KR" altLang="en-US" dirty="0" smtClean="0">
                <a:solidFill>
                  <a:srgbClr val="FFC000"/>
                </a:solidFill>
              </a:rPr>
              <a:t>생성한 메시지를 전송하시오</a:t>
            </a:r>
            <a:r>
              <a:rPr lang="en-US" altLang="ko-KR" dirty="0" smtClean="0">
                <a:solidFill>
                  <a:srgbClr val="FFC000"/>
                </a:solidFill>
              </a:rPr>
              <a:t>.</a:t>
            </a:r>
          </a:p>
        </p:txBody>
      </p:sp>
      <p:sp>
        <p:nvSpPr>
          <p:cNvPr id="20" name="타원 19"/>
          <p:cNvSpPr/>
          <p:nvPr/>
        </p:nvSpPr>
        <p:spPr>
          <a:xfrm>
            <a:off x="2626847" y="4257092"/>
            <a:ext cx="720080" cy="72008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21" name="직선 연결선 20"/>
          <p:cNvCxnSpPr>
            <a:stCxn id="20" idx="6"/>
          </p:cNvCxnSpPr>
          <p:nvPr/>
        </p:nvCxnSpPr>
        <p:spPr>
          <a:xfrm>
            <a:off x="3346927" y="4617132"/>
            <a:ext cx="3606022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/>
          <p:cNvSpPr/>
          <p:nvPr/>
        </p:nvSpPr>
        <p:spPr>
          <a:xfrm>
            <a:off x="3146921" y="4365104"/>
            <a:ext cx="901750" cy="504056"/>
          </a:xfrm>
          <a:prstGeom prst="rect">
            <a:avLst/>
          </a:prstGeom>
          <a:gradFill flip="none" rotWithShape="1">
            <a:gsLst>
              <a:gs pos="1000">
                <a:srgbClr val="78DCF0"/>
              </a:gs>
              <a:gs pos="5000">
                <a:srgbClr val="30C9E8"/>
              </a:gs>
              <a:gs pos="70000">
                <a:srgbClr val="0D515F"/>
              </a:gs>
            </a:gsLst>
            <a:lin ang="2700000" scaled="1"/>
            <a:tileRect/>
          </a:gradFill>
          <a:ln>
            <a:noFill/>
          </a:ln>
          <a:effectLst>
            <a:outerShdw blurRad="101600" dist="76200" algn="t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메시지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957" y="3897052"/>
            <a:ext cx="1002490" cy="138227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850866" y="5229200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</a:rPr>
              <a:t>A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43376" y="544522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B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806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2300608" y="836553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Chapter </a:t>
            </a:r>
            <a:r>
              <a:rPr lang="en-US" altLang="ko-KR" sz="1600" b="1" u="sng" dirty="0" smtClean="0">
                <a:gradFill>
                  <a:gsLst>
                    <a:gs pos="0">
                      <a:srgbClr val="00B0F0"/>
                    </a:gs>
                    <a:gs pos="100000">
                      <a:srgbClr val="00B0F0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5</a:t>
            </a:r>
            <a:endParaRPr lang="en-US" altLang="ko-KR" sz="1600" b="1" u="sng" dirty="0" smtClean="0">
              <a:gradFill>
                <a:gsLst>
                  <a:gs pos="0">
                    <a:srgbClr val="00B0F0"/>
                  </a:gs>
                  <a:gs pos="100000">
                    <a:srgbClr val="00B0F0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3076" y="1418997"/>
            <a:ext cx="431514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800" spc="-9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마무리</a:t>
            </a:r>
            <a:endParaRPr lang="en-US" altLang="ko-KR" sz="3800" spc="-9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052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2244055"/>
            <a:ext cx="6057900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533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428" y="798612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spc="-9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감사합니다</a:t>
            </a:r>
            <a:r>
              <a:rPr lang="en-US" altLang="ko-KR" sz="3600" spc="-9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.</a:t>
            </a:r>
          </a:p>
        </p:txBody>
      </p:sp>
      <p:pic>
        <p:nvPicPr>
          <p:cNvPr id="7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OOP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메시지 전송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6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LinDol\Desktop\세미나 준비\그림\send message from um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2816"/>
            <a:ext cx="3240360" cy="3358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5229200"/>
            <a:ext cx="2587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FFC000"/>
                </a:solidFill>
              </a:rPr>
              <a:t>두 객체간의 메시지 전송</a:t>
            </a:r>
            <a:endParaRPr lang="ko-KR" alt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216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OOP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메시지 전송의 코드 예 </a:t>
            </a:r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( C++ )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7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LinDol\Desktop\세미나 준비\그림\send message on cp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44824"/>
            <a:ext cx="5575499" cy="274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0317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OOP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메시지 전송의 코드 예 </a:t>
            </a:r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( Java )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8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LinDol\Desktop\세미나 준비\그림\send message on jav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318965"/>
            <a:ext cx="5612088" cy="479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032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698" y="908720"/>
            <a:ext cx="17403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OOP</a:t>
            </a: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객체지향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프로그래밍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ko-KR" altLang="en-US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언어의 형태</a:t>
            </a:r>
            <a:endParaRPr lang="en-US" altLang="ko-KR" b="1" spc="-50" dirty="0" smtClean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고딕" pitchFamily="50" charset="-127"/>
              <a:ea typeface="나눔고딕" pitchFamily="50" charset="-127"/>
            </a:endParaRPr>
          </a:p>
          <a:p>
            <a:pPr>
              <a:lnSpc>
                <a:spcPts val="2400"/>
              </a:lnSpc>
            </a:pPr>
            <a:r>
              <a:rPr lang="en-US" altLang="ko-KR" b="1" spc="-50" dirty="0" smtClean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t>C#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1652" y="93881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1 </a:t>
            </a:r>
            <a:r>
              <a:rPr lang="ko-KR" altLang="en-US" sz="1200" b="1" kern="0" spc="-30" dirty="0" smtClean="0">
                <a:solidFill>
                  <a:srgbClr val="00B0F0"/>
                </a:solidFill>
                <a:latin typeface="나눔고딕" pitchFamily="50" charset="-127"/>
                <a:ea typeface="나눔고딕" pitchFamily="50" charset="-127"/>
              </a:rPr>
              <a:t>객체지향  프로그래밍</a:t>
            </a:r>
            <a:endParaRPr lang="en-US" altLang="ko-KR" sz="1200" b="1" kern="0" spc="-30" dirty="0" smtClean="0">
              <a:solidFill>
                <a:srgbClr val="00B0F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310088" y="241598"/>
            <a:ext cx="449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spc="-50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1-1</a:t>
            </a:r>
          </a:p>
        </p:txBody>
      </p:sp>
      <p:cxnSp>
        <p:nvCxnSpPr>
          <p:cNvPr id="14" name="직선 연결선 13"/>
          <p:cNvCxnSpPr/>
          <p:nvPr/>
        </p:nvCxnSpPr>
        <p:spPr>
          <a:xfrm>
            <a:off x="424356" y="541195"/>
            <a:ext cx="1909327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2411760" y="540054"/>
            <a:ext cx="6311553" cy="1141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8637282" y="6337895"/>
            <a:ext cx="2551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fld id="{DEBAA755-0EE0-4EA3-BB8B-A4BF44186FB1}" type="slidenum">
              <a:rPr lang="en-US" altLang="ko-KR" sz="90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나눔고딕" pitchFamily="50" charset="-127"/>
                <a:ea typeface="나눔고딕" pitchFamily="50" charset="-127"/>
              </a:rPr>
              <a:pPr lvl="0" algn="r"/>
              <a:t>9</a:t>
            </a:fld>
            <a:endParaRPr lang="ko-KR" altLang="en-US" sz="9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</a:endParaRPr>
          </a:p>
        </p:txBody>
      </p:sp>
      <p:pic>
        <p:nvPicPr>
          <p:cNvPr id="2054" name="Picture 6" descr="C:\Users\LinDol\Desktop\박주연_멤버십\멤버십 관련\로고(BI)\활용형\어두운배경\ssm_abb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37895"/>
            <a:ext cx="18859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758" y="1412776"/>
            <a:ext cx="4066466" cy="463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254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595959"/>
      </a:folHlink>
    </a:clrScheme>
    <a:fontScheme name="나눔명조 ExtraBold">
      <a:majorFont>
        <a:latin typeface="나눔명조 ExtraBold"/>
        <a:ea typeface="나눔명조 ExtraBold"/>
        <a:cs typeface=""/>
      </a:majorFont>
      <a:minorFont>
        <a:latin typeface="나눔명조 ExtraBold"/>
        <a:ea typeface="나눔명조 Extra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1000">
              <a:srgbClr val="78DCF0"/>
            </a:gs>
            <a:gs pos="5000">
              <a:srgbClr val="30C9E8"/>
            </a:gs>
            <a:gs pos="70000">
              <a:srgbClr val="0D515F"/>
            </a:gs>
          </a:gsLst>
          <a:lin ang="2700000" scaled="1"/>
          <a:tileRect/>
        </a:gradFill>
        <a:ln>
          <a:noFill/>
        </a:ln>
        <a:effectLst>
          <a:outerShdw blurRad="101600" dist="76200" algn="tl" rotWithShape="0">
            <a:prstClr val="black">
              <a:alpha val="55000"/>
            </a:prstClr>
          </a:outerShdw>
        </a:effectLst>
      </a:spPr>
      <a:bodyPr rtlCol="0" anchor="ctr"/>
      <a:lstStyle>
        <a:defPPr algn="ctr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5665</TotalTime>
  <Words>2707</Words>
  <Application>Microsoft Office PowerPoint</Application>
  <PresentationFormat>화면 슬라이드 쇼(4:3)</PresentationFormat>
  <Paragraphs>679</Paragraphs>
  <Slides>58</Slides>
  <Notes>47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58</vt:i4>
      </vt:variant>
    </vt:vector>
  </HeadingPairs>
  <TitlesOfParts>
    <vt:vector size="66" baseType="lpstr">
      <vt:lpstr>굴림</vt:lpstr>
      <vt:lpstr>Arial</vt:lpstr>
      <vt:lpstr>나눔명조 ExtraBold</vt:lpstr>
      <vt:lpstr>나눔고딕 ExtraBold</vt:lpstr>
      <vt:lpstr>맑은 고딕</vt:lpstr>
      <vt:lpstr>Lucida Sans Typewriter</vt:lpstr>
      <vt:lpstr>나눔고딕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TDD</vt:lpstr>
      <vt:lpstr>TDD란 무엇입니까?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네이버 한글캠페인</dc:creator>
  <cp:lastModifiedBy>LinDol</cp:lastModifiedBy>
  <cp:revision>139</cp:revision>
  <dcterms:created xsi:type="dcterms:W3CDTF">2011-08-23T09:45:48Z</dcterms:created>
  <dcterms:modified xsi:type="dcterms:W3CDTF">2013-02-15T17:24:37Z</dcterms:modified>
</cp:coreProperties>
</file>